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21" r:id="rId3"/>
    <p:sldMasterId id="2147483737" r:id="rId4"/>
  </p:sldMasterIdLst>
  <p:notesMasterIdLst>
    <p:notesMasterId r:id="rId35"/>
  </p:notesMasterIdLst>
  <p:sldIdLst>
    <p:sldId id="371" r:id="rId5"/>
    <p:sldId id="421" r:id="rId6"/>
    <p:sldId id="422" r:id="rId7"/>
    <p:sldId id="417" r:id="rId8"/>
    <p:sldId id="376" r:id="rId9"/>
    <p:sldId id="378" r:id="rId10"/>
    <p:sldId id="399" r:id="rId11"/>
    <p:sldId id="379" r:id="rId12"/>
    <p:sldId id="400" r:id="rId13"/>
    <p:sldId id="408" r:id="rId14"/>
    <p:sldId id="423" r:id="rId15"/>
    <p:sldId id="424" r:id="rId16"/>
    <p:sldId id="409" r:id="rId17"/>
    <p:sldId id="413" r:id="rId18"/>
    <p:sldId id="418" r:id="rId19"/>
    <p:sldId id="419" r:id="rId20"/>
    <p:sldId id="420" r:id="rId21"/>
    <p:sldId id="388" r:id="rId22"/>
    <p:sldId id="372" r:id="rId23"/>
    <p:sldId id="404" r:id="rId24"/>
    <p:sldId id="430" r:id="rId25"/>
    <p:sldId id="429" r:id="rId26"/>
    <p:sldId id="407" r:id="rId27"/>
    <p:sldId id="406" r:id="rId28"/>
    <p:sldId id="431" r:id="rId29"/>
    <p:sldId id="412" r:id="rId30"/>
    <p:sldId id="432" r:id="rId31"/>
    <p:sldId id="433" r:id="rId32"/>
    <p:sldId id="395" r:id="rId33"/>
    <p:sldId id="4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3CF0E0-C679-42B9-ADCF-7D6B4EFC4D8A}">
          <p14:sldIdLst>
            <p14:sldId id="371"/>
            <p14:sldId id="421"/>
            <p14:sldId id="422"/>
          </p14:sldIdLst>
        </p14:section>
        <p14:section name="Summary Section" id="{03FBFC1D-01AA-4E7F-8ADF-D2F247C74181}">
          <p14:sldIdLst>
            <p14:sldId id="417"/>
          </p14:sldIdLst>
        </p14:section>
        <p14:section name="Routes to candidate gene discovery" id="{8C7D61BD-88A5-4CC6-A886-0566D273E8AF}">
          <p14:sldIdLst>
            <p14:sldId id="376"/>
            <p14:sldId id="378"/>
            <p14:sldId id="399"/>
            <p14:sldId id="379"/>
            <p14:sldId id="400"/>
          </p14:sldIdLst>
        </p14:section>
        <p14:section name="Methods" id="{0333FBD1-4459-4087-B0B2-6B1025A27914}">
          <p14:sldIdLst>
            <p14:sldId id="408"/>
            <p14:sldId id="423"/>
            <p14:sldId id="424"/>
            <p14:sldId id="409"/>
            <p14:sldId id="413"/>
            <p14:sldId id="418"/>
            <p14:sldId id="419"/>
            <p14:sldId id="420"/>
            <p14:sldId id="388"/>
            <p14:sldId id="372"/>
          </p14:sldIdLst>
        </p14:section>
        <p14:section name="Hands-on Training" id="{BAAE7F48-2110-46C1-8C1A-47DACEDE4144}">
          <p14:sldIdLst>
            <p14:sldId id="404"/>
            <p14:sldId id="430"/>
            <p14:sldId id="429"/>
            <p14:sldId id="407"/>
            <p14:sldId id="406"/>
            <p14:sldId id="431"/>
            <p14:sldId id="412"/>
            <p14:sldId id="432"/>
            <p14:sldId id="433"/>
          </p14:sldIdLst>
        </p14:section>
        <p14:section name="Summary" id="{E8FF3505-A963-4BA4-B89F-CD882772C7AF}">
          <p14:sldIdLst>
            <p14:sldId id="395"/>
            <p14:sldId id="4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C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2651" autoAdjust="0"/>
  </p:normalViewPr>
  <p:slideViewPr>
    <p:cSldViewPr snapToGrid="0">
      <p:cViewPr varScale="1">
        <p:scale>
          <a:sx n="106" d="100"/>
          <a:sy n="106" d="100"/>
        </p:scale>
        <p:origin x="7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165028-B49B-46BE-A214-6B5109807503}" type="doc">
      <dgm:prSet loTypeId="urn:microsoft.com/office/officeart/2005/8/layout/pyramid2" loCatId="list" qsTypeId="urn:microsoft.com/office/officeart/2005/8/quickstyle/simple1" qsCatId="simple" csTypeId="urn:microsoft.com/office/officeart/2005/8/colors/accent6_5" csCatId="accent6" phldr="1"/>
      <dgm:spPr/>
    </dgm:pt>
    <dgm:pt modelId="{E44E240B-0153-45A4-A477-91AFFDD02D57}">
      <dgm:prSet phldrT="[Text]"/>
      <dgm:spPr/>
      <dgm:t>
        <a:bodyPr/>
        <a:lstStyle/>
        <a:p>
          <a:r>
            <a:rPr lang="en-US" dirty="0"/>
            <a:t>Allele Mining</a:t>
          </a:r>
        </a:p>
      </dgm:t>
    </dgm:pt>
    <dgm:pt modelId="{47AB6050-FAA7-4A1F-804B-8A5FD4FB7A7B}" type="parTrans" cxnId="{D8279FE1-B390-4C77-9395-490C882418C2}">
      <dgm:prSet/>
      <dgm:spPr/>
      <dgm:t>
        <a:bodyPr/>
        <a:lstStyle/>
        <a:p>
          <a:endParaRPr lang="en-US"/>
        </a:p>
      </dgm:t>
    </dgm:pt>
    <dgm:pt modelId="{00539D96-E923-4178-B8EC-6B9E7A5A40E6}" type="sibTrans" cxnId="{D8279FE1-B390-4C77-9395-490C882418C2}">
      <dgm:prSet/>
      <dgm:spPr/>
      <dgm:t>
        <a:bodyPr/>
        <a:lstStyle/>
        <a:p>
          <a:endParaRPr lang="en-US"/>
        </a:p>
      </dgm:t>
    </dgm:pt>
    <dgm:pt modelId="{62F5976D-0428-4CDD-8303-D5EDC00CE98B}">
      <dgm:prSet phldrT="[Text]"/>
      <dgm:spPr/>
      <dgm:t>
        <a:bodyPr/>
        <a:lstStyle/>
        <a:p>
          <a:r>
            <a:rPr lang="en-US" dirty="0"/>
            <a:t>Gene Mining</a:t>
          </a:r>
        </a:p>
      </dgm:t>
    </dgm:pt>
    <dgm:pt modelId="{8F123A17-6A72-409B-9FAF-4DEAECD88AE8}" type="parTrans" cxnId="{7F9C4E69-EB5D-460F-8DF6-83193094B273}">
      <dgm:prSet/>
      <dgm:spPr/>
      <dgm:t>
        <a:bodyPr/>
        <a:lstStyle/>
        <a:p>
          <a:endParaRPr lang="en-US"/>
        </a:p>
      </dgm:t>
    </dgm:pt>
    <dgm:pt modelId="{659867FA-0538-4C8B-9CAB-F7513F0E9C5C}" type="sibTrans" cxnId="{7F9C4E69-EB5D-460F-8DF6-83193094B273}">
      <dgm:prSet/>
      <dgm:spPr/>
      <dgm:t>
        <a:bodyPr/>
        <a:lstStyle/>
        <a:p>
          <a:endParaRPr lang="en-US"/>
        </a:p>
      </dgm:t>
    </dgm:pt>
    <dgm:pt modelId="{2767BEF5-F5EF-467B-86E0-7F1EE48B56A9}">
      <dgm:prSet phldrT="[Text]"/>
      <dgm:spPr/>
      <dgm:t>
        <a:bodyPr/>
        <a:lstStyle/>
        <a:p>
          <a:r>
            <a:rPr lang="en-US" dirty="0"/>
            <a:t>QTL/GWAS</a:t>
          </a:r>
        </a:p>
      </dgm:t>
    </dgm:pt>
    <dgm:pt modelId="{45D98C44-64E9-4107-B645-7332575AD449}" type="parTrans" cxnId="{86E3EEA4-222B-43EC-A80C-C0CDC17A4983}">
      <dgm:prSet/>
      <dgm:spPr/>
      <dgm:t>
        <a:bodyPr/>
        <a:lstStyle/>
        <a:p>
          <a:endParaRPr lang="en-US"/>
        </a:p>
      </dgm:t>
    </dgm:pt>
    <dgm:pt modelId="{1D223D94-723D-4F79-9955-972C05945AB3}" type="sibTrans" cxnId="{86E3EEA4-222B-43EC-A80C-C0CDC17A4983}">
      <dgm:prSet/>
      <dgm:spPr/>
      <dgm:t>
        <a:bodyPr/>
        <a:lstStyle/>
        <a:p>
          <a:endParaRPr lang="en-US"/>
        </a:p>
      </dgm:t>
    </dgm:pt>
    <dgm:pt modelId="{79CE472C-2A35-4533-A8AC-E276A2C34CEA}">
      <dgm:prSet phldrT="[Text]"/>
      <dgm:spPr/>
      <dgm:t>
        <a:bodyPr/>
        <a:lstStyle/>
        <a:p>
          <a:r>
            <a:rPr lang="en-US" dirty="0"/>
            <a:t>Validation</a:t>
          </a:r>
        </a:p>
      </dgm:t>
    </dgm:pt>
    <dgm:pt modelId="{D158A3C1-BCF5-4B21-90A4-BEFC6F86ADD9}" type="parTrans" cxnId="{969508E3-266A-4368-A925-3B0B3358A471}">
      <dgm:prSet/>
      <dgm:spPr/>
      <dgm:t>
        <a:bodyPr/>
        <a:lstStyle/>
        <a:p>
          <a:endParaRPr lang="en-US"/>
        </a:p>
      </dgm:t>
    </dgm:pt>
    <dgm:pt modelId="{4AB7DF78-CA99-4629-9C72-14C8C7056562}" type="sibTrans" cxnId="{969508E3-266A-4368-A925-3B0B3358A471}">
      <dgm:prSet/>
      <dgm:spPr/>
      <dgm:t>
        <a:bodyPr/>
        <a:lstStyle/>
        <a:p>
          <a:endParaRPr lang="en-US"/>
        </a:p>
      </dgm:t>
    </dgm:pt>
    <dgm:pt modelId="{D597F16D-12D4-4C01-AAD7-8FEE5F2B6A0D}">
      <dgm:prSet phldrT="[Text]"/>
      <dgm:spPr/>
      <dgm:t>
        <a:bodyPr/>
        <a:lstStyle/>
        <a:p>
          <a:r>
            <a:rPr lang="en-US" dirty="0"/>
            <a:t>Markers for breeding</a:t>
          </a:r>
        </a:p>
      </dgm:t>
    </dgm:pt>
    <dgm:pt modelId="{1A39F35C-CBAA-4D41-AF1A-D8CCDE81297C}" type="parTrans" cxnId="{6E468599-FC28-470D-AAC2-FA6CF1E7E04B}">
      <dgm:prSet/>
      <dgm:spPr/>
      <dgm:t>
        <a:bodyPr/>
        <a:lstStyle/>
        <a:p>
          <a:endParaRPr lang="en-US"/>
        </a:p>
      </dgm:t>
    </dgm:pt>
    <dgm:pt modelId="{297EA4D9-CCBD-46BF-927E-12B1EF853009}" type="sibTrans" cxnId="{6E468599-FC28-470D-AAC2-FA6CF1E7E04B}">
      <dgm:prSet/>
      <dgm:spPr/>
      <dgm:t>
        <a:bodyPr/>
        <a:lstStyle/>
        <a:p>
          <a:endParaRPr lang="en-US"/>
        </a:p>
      </dgm:t>
    </dgm:pt>
    <dgm:pt modelId="{3BCF66E5-3C74-40B4-89D8-6B4551FEC07A}">
      <dgm:prSet phldrT="[Text]"/>
      <dgm:spPr/>
      <dgm:t>
        <a:bodyPr/>
        <a:lstStyle/>
        <a:p>
          <a:r>
            <a:rPr lang="en-US" dirty="0"/>
            <a:t>Genome Assembly</a:t>
          </a:r>
        </a:p>
      </dgm:t>
    </dgm:pt>
    <dgm:pt modelId="{7104CAB3-F3CD-4673-88C8-385B174DE724}" type="parTrans" cxnId="{D158DE6F-A4A0-436D-A37C-D8CA2654DE89}">
      <dgm:prSet/>
      <dgm:spPr/>
      <dgm:t>
        <a:bodyPr/>
        <a:lstStyle/>
        <a:p>
          <a:endParaRPr lang="en-US"/>
        </a:p>
      </dgm:t>
    </dgm:pt>
    <dgm:pt modelId="{C8DBD083-837F-4B43-99FB-BE42D4059EDE}" type="sibTrans" cxnId="{D158DE6F-A4A0-436D-A37C-D8CA2654DE89}">
      <dgm:prSet/>
      <dgm:spPr/>
      <dgm:t>
        <a:bodyPr/>
        <a:lstStyle/>
        <a:p>
          <a:endParaRPr lang="en-US"/>
        </a:p>
      </dgm:t>
    </dgm:pt>
    <dgm:pt modelId="{820795CA-3EA3-4394-AD0C-7800F8409284}" type="pres">
      <dgm:prSet presAssocID="{63165028-B49B-46BE-A214-6B5109807503}" presName="compositeShape" presStyleCnt="0">
        <dgm:presLayoutVars>
          <dgm:dir/>
          <dgm:resizeHandles/>
        </dgm:presLayoutVars>
      </dgm:prSet>
      <dgm:spPr/>
    </dgm:pt>
    <dgm:pt modelId="{2B89D792-545C-49A7-B51E-4410DDE36E58}" type="pres">
      <dgm:prSet presAssocID="{63165028-B49B-46BE-A214-6B5109807503}" presName="pyramid" presStyleLbl="node1" presStyleIdx="0" presStyleCnt="1" custLinFactNeighborX="-3829"/>
      <dgm:spPr/>
    </dgm:pt>
    <dgm:pt modelId="{DE4951C2-3CC2-4F86-88D1-82F0566F6997}" type="pres">
      <dgm:prSet presAssocID="{63165028-B49B-46BE-A214-6B5109807503}" presName="theList" presStyleCnt="0"/>
      <dgm:spPr/>
    </dgm:pt>
    <dgm:pt modelId="{29BF2D0F-1CDF-4558-B827-F455603483DC}" type="pres">
      <dgm:prSet presAssocID="{D597F16D-12D4-4C01-AAD7-8FEE5F2B6A0D}" presName="aNode" presStyleLbl="fgAcc1" presStyleIdx="0" presStyleCnt="6">
        <dgm:presLayoutVars>
          <dgm:bulletEnabled val="1"/>
        </dgm:presLayoutVars>
      </dgm:prSet>
      <dgm:spPr/>
    </dgm:pt>
    <dgm:pt modelId="{5D135B30-8906-4F4B-B018-9C92CE90989B}" type="pres">
      <dgm:prSet presAssocID="{D597F16D-12D4-4C01-AAD7-8FEE5F2B6A0D}" presName="aSpace" presStyleCnt="0"/>
      <dgm:spPr/>
    </dgm:pt>
    <dgm:pt modelId="{8C1BD91D-72DD-4CE8-BBC3-0FDBD7263A6F}" type="pres">
      <dgm:prSet presAssocID="{79CE472C-2A35-4533-A8AC-E276A2C34CEA}" presName="aNode" presStyleLbl="fgAcc1" presStyleIdx="1" presStyleCnt="6">
        <dgm:presLayoutVars>
          <dgm:bulletEnabled val="1"/>
        </dgm:presLayoutVars>
      </dgm:prSet>
      <dgm:spPr/>
    </dgm:pt>
    <dgm:pt modelId="{9833C35F-D188-4204-A73C-B85F950F2466}" type="pres">
      <dgm:prSet presAssocID="{79CE472C-2A35-4533-A8AC-E276A2C34CEA}" presName="aSpace" presStyleCnt="0"/>
      <dgm:spPr/>
    </dgm:pt>
    <dgm:pt modelId="{255C9994-B9F4-471D-90D1-106A6B5B686C}" type="pres">
      <dgm:prSet presAssocID="{E44E240B-0153-45A4-A477-91AFFDD02D57}" presName="aNode" presStyleLbl="fgAcc1" presStyleIdx="2" presStyleCnt="6">
        <dgm:presLayoutVars>
          <dgm:bulletEnabled val="1"/>
        </dgm:presLayoutVars>
      </dgm:prSet>
      <dgm:spPr/>
    </dgm:pt>
    <dgm:pt modelId="{F0B129BA-3C4C-49BB-B52A-75402027044A}" type="pres">
      <dgm:prSet presAssocID="{E44E240B-0153-45A4-A477-91AFFDD02D57}" presName="aSpace" presStyleCnt="0"/>
      <dgm:spPr/>
    </dgm:pt>
    <dgm:pt modelId="{AB1765B6-49A0-4F77-B113-F7CD33DE8220}" type="pres">
      <dgm:prSet presAssocID="{62F5976D-0428-4CDD-8303-D5EDC00CE98B}" presName="aNode" presStyleLbl="fgAcc1" presStyleIdx="3" presStyleCnt="6">
        <dgm:presLayoutVars>
          <dgm:bulletEnabled val="1"/>
        </dgm:presLayoutVars>
      </dgm:prSet>
      <dgm:spPr/>
    </dgm:pt>
    <dgm:pt modelId="{BCC22FA0-3016-4357-AD51-128166735B5E}" type="pres">
      <dgm:prSet presAssocID="{62F5976D-0428-4CDD-8303-D5EDC00CE98B}" presName="aSpace" presStyleCnt="0"/>
      <dgm:spPr/>
    </dgm:pt>
    <dgm:pt modelId="{0F06E0D3-FD4C-4E9D-92A3-47540060BA3C}" type="pres">
      <dgm:prSet presAssocID="{2767BEF5-F5EF-467B-86E0-7F1EE48B56A9}" presName="aNode" presStyleLbl="fgAcc1" presStyleIdx="4" presStyleCnt="6">
        <dgm:presLayoutVars>
          <dgm:bulletEnabled val="1"/>
        </dgm:presLayoutVars>
      </dgm:prSet>
      <dgm:spPr/>
    </dgm:pt>
    <dgm:pt modelId="{B20924BC-5079-4F51-B39F-E066F7FB7BC7}" type="pres">
      <dgm:prSet presAssocID="{2767BEF5-F5EF-467B-86E0-7F1EE48B56A9}" presName="aSpace" presStyleCnt="0"/>
      <dgm:spPr/>
    </dgm:pt>
    <dgm:pt modelId="{87B44F2A-40A3-4E23-B4C2-701EE6B43E12}" type="pres">
      <dgm:prSet presAssocID="{3BCF66E5-3C74-40B4-89D8-6B4551FEC07A}" presName="aNode" presStyleLbl="fgAcc1" presStyleIdx="5" presStyleCnt="6">
        <dgm:presLayoutVars>
          <dgm:bulletEnabled val="1"/>
        </dgm:presLayoutVars>
      </dgm:prSet>
      <dgm:spPr/>
    </dgm:pt>
    <dgm:pt modelId="{D04CC922-D410-44A9-9B95-9C905B0A33B7}" type="pres">
      <dgm:prSet presAssocID="{3BCF66E5-3C74-40B4-89D8-6B4551FEC07A}" presName="aSpace" presStyleCnt="0"/>
      <dgm:spPr/>
    </dgm:pt>
  </dgm:ptLst>
  <dgm:cxnLst>
    <dgm:cxn modelId="{7A4D615E-5827-481F-B751-5FB00758CCDE}" type="presOf" srcId="{79CE472C-2A35-4533-A8AC-E276A2C34CEA}" destId="{8C1BD91D-72DD-4CE8-BBC3-0FDBD7263A6F}" srcOrd="0" destOrd="0" presId="urn:microsoft.com/office/officeart/2005/8/layout/pyramid2"/>
    <dgm:cxn modelId="{7815FF91-483A-490E-8624-02E55AE002F5}" type="presOf" srcId="{62F5976D-0428-4CDD-8303-D5EDC00CE98B}" destId="{AB1765B6-49A0-4F77-B113-F7CD33DE8220}" srcOrd="0" destOrd="0" presId="urn:microsoft.com/office/officeart/2005/8/layout/pyramid2"/>
    <dgm:cxn modelId="{D8279FE1-B390-4C77-9395-490C882418C2}" srcId="{63165028-B49B-46BE-A214-6B5109807503}" destId="{E44E240B-0153-45A4-A477-91AFFDD02D57}" srcOrd="2" destOrd="0" parTransId="{47AB6050-FAA7-4A1F-804B-8A5FD4FB7A7B}" sibTransId="{00539D96-E923-4178-B8EC-6B9E7A5A40E6}"/>
    <dgm:cxn modelId="{2C108E1E-3F55-4463-B34B-0590D1C4FA91}" type="presOf" srcId="{2767BEF5-F5EF-467B-86E0-7F1EE48B56A9}" destId="{0F06E0D3-FD4C-4E9D-92A3-47540060BA3C}" srcOrd="0" destOrd="0" presId="urn:microsoft.com/office/officeart/2005/8/layout/pyramid2"/>
    <dgm:cxn modelId="{6E468599-FC28-470D-AAC2-FA6CF1E7E04B}" srcId="{63165028-B49B-46BE-A214-6B5109807503}" destId="{D597F16D-12D4-4C01-AAD7-8FEE5F2B6A0D}" srcOrd="0" destOrd="0" parTransId="{1A39F35C-CBAA-4D41-AF1A-D8CCDE81297C}" sibTransId="{297EA4D9-CCBD-46BF-927E-12B1EF853009}"/>
    <dgm:cxn modelId="{54C4A94B-3E95-4CF2-97A1-984341F367D0}" type="presOf" srcId="{63165028-B49B-46BE-A214-6B5109807503}" destId="{820795CA-3EA3-4394-AD0C-7800F8409284}" srcOrd="0" destOrd="0" presId="urn:microsoft.com/office/officeart/2005/8/layout/pyramid2"/>
    <dgm:cxn modelId="{90983924-264C-4E32-8024-A639AF021079}" type="presOf" srcId="{3BCF66E5-3C74-40B4-89D8-6B4551FEC07A}" destId="{87B44F2A-40A3-4E23-B4C2-701EE6B43E12}" srcOrd="0" destOrd="0" presId="urn:microsoft.com/office/officeart/2005/8/layout/pyramid2"/>
    <dgm:cxn modelId="{D158DE6F-A4A0-436D-A37C-D8CA2654DE89}" srcId="{63165028-B49B-46BE-A214-6B5109807503}" destId="{3BCF66E5-3C74-40B4-89D8-6B4551FEC07A}" srcOrd="5" destOrd="0" parTransId="{7104CAB3-F3CD-4673-88C8-385B174DE724}" sibTransId="{C8DBD083-837F-4B43-99FB-BE42D4059EDE}"/>
    <dgm:cxn modelId="{7F9C4E69-EB5D-460F-8DF6-83193094B273}" srcId="{63165028-B49B-46BE-A214-6B5109807503}" destId="{62F5976D-0428-4CDD-8303-D5EDC00CE98B}" srcOrd="3" destOrd="0" parTransId="{8F123A17-6A72-409B-9FAF-4DEAECD88AE8}" sibTransId="{659867FA-0538-4C8B-9CAB-F7513F0E9C5C}"/>
    <dgm:cxn modelId="{839662CE-AE3C-4D5D-BD73-4C5BA5A16834}" type="presOf" srcId="{D597F16D-12D4-4C01-AAD7-8FEE5F2B6A0D}" destId="{29BF2D0F-1CDF-4558-B827-F455603483DC}" srcOrd="0" destOrd="0" presId="urn:microsoft.com/office/officeart/2005/8/layout/pyramid2"/>
    <dgm:cxn modelId="{B5C3C6F1-57DC-48F8-A4CE-DE6827AD40A5}" type="presOf" srcId="{E44E240B-0153-45A4-A477-91AFFDD02D57}" destId="{255C9994-B9F4-471D-90D1-106A6B5B686C}" srcOrd="0" destOrd="0" presId="urn:microsoft.com/office/officeart/2005/8/layout/pyramid2"/>
    <dgm:cxn modelId="{969508E3-266A-4368-A925-3B0B3358A471}" srcId="{63165028-B49B-46BE-A214-6B5109807503}" destId="{79CE472C-2A35-4533-A8AC-E276A2C34CEA}" srcOrd="1" destOrd="0" parTransId="{D158A3C1-BCF5-4B21-90A4-BEFC6F86ADD9}" sibTransId="{4AB7DF78-CA99-4629-9C72-14C8C7056562}"/>
    <dgm:cxn modelId="{86E3EEA4-222B-43EC-A80C-C0CDC17A4983}" srcId="{63165028-B49B-46BE-A214-6B5109807503}" destId="{2767BEF5-F5EF-467B-86E0-7F1EE48B56A9}" srcOrd="4" destOrd="0" parTransId="{45D98C44-64E9-4107-B645-7332575AD449}" sibTransId="{1D223D94-723D-4F79-9955-972C05945AB3}"/>
    <dgm:cxn modelId="{A3B3C376-E663-40A9-89DE-A0D779D663D2}" type="presParOf" srcId="{820795CA-3EA3-4394-AD0C-7800F8409284}" destId="{2B89D792-545C-49A7-B51E-4410DDE36E58}" srcOrd="0" destOrd="0" presId="urn:microsoft.com/office/officeart/2005/8/layout/pyramid2"/>
    <dgm:cxn modelId="{B7F1173E-A859-4A7F-BDB7-C9D5007B11FF}" type="presParOf" srcId="{820795CA-3EA3-4394-AD0C-7800F8409284}" destId="{DE4951C2-3CC2-4F86-88D1-82F0566F6997}" srcOrd="1" destOrd="0" presId="urn:microsoft.com/office/officeart/2005/8/layout/pyramid2"/>
    <dgm:cxn modelId="{157074E8-C8F4-4599-90F1-847F08A9A908}" type="presParOf" srcId="{DE4951C2-3CC2-4F86-88D1-82F0566F6997}" destId="{29BF2D0F-1CDF-4558-B827-F455603483DC}" srcOrd="0" destOrd="0" presId="urn:microsoft.com/office/officeart/2005/8/layout/pyramid2"/>
    <dgm:cxn modelId="{2D6C7C9F-C9B2-4895-94FF-278B3CAB528A}" type="presParOf" srcId="{DE4951C2-3CC2-4F86-88D1-82F0566F6997}" destId="{5D135B30-8906-4F4B-B018-9C92CE90989B}" srcOrd="1" destOrd="0" presId="urn:microsoft.com/office/officeart/2005/8/layout/pyramid2"/>
    <dgm:cxn modelId="{762E2118-F6C7-4B3A-AF7D-5FA80B4F6096}" type="presParOf" srcId="{DE4951C2-3CC2-4F86-88D1-82F0566F6997}" destId="{8C1BD91D-72DD-4CE8-BBC3-0FDBD7263A6F}" srcOrd="2" destOrd="0" presId="urn:microsoft.com/office/officeart/2005/8/layout/pyramid2"/>
    <dgm:cxn modelId="{07FA846D-7776-46C5-BB5D-64B14A5A148E}" type="presParOf" srcId="{DE4951C2-3CC2-4F86-88D1-82F0566F6997}" destId="{9833C35F-D188-4204-A73C-B85F950F2466}" srcOrd="3" destOrd="0" presId="urn:microsoft.com/office/officeart/2005/8/layout/pyramid2"/>
    <dgm:cxn modelId="{70F5E096-2AD5-4996-BC63-384DE20F119B}" type="presParOf" srcId="{DE4951C2-3CC2-4F86-88D1-82F0566F6997}" destId="{255C9994-B9F4-471D-90D1-106A6B5B686C}" srcOrd="4" destOrd="0" presId="urn:microsoft.com/office/officeart/2005/8/layout/pyramid2"/>
    <dgm:cxn modelId="{8C80B2C4-2891-46C9-8C37-B8C9D68BD2F0}" type="presParOf" srcId="{DE4951C2-3CC2-4F86-88D1-82F0566F6997}" destId="{F0B129BA-3C4C-49BB-B52A-75402027044A}" srcOrd="5" destOrd="0" presId="urn:microsoft.com/office/officeart/2005/8/layout/pyramid2"/>
    <dgm:cxn modelId="{D45C6A38-AE46-4098-9CDC-7C4800328926}" type="presParOf" srcId="{DE4951C2-3CC2-4F86-88D1-82F0566F6997}" destId="{AB1765B6-49A0-4F77-B113-F7CD33DE8220}" srcOrd="6" destOrd="0" presId="urn:microsoft.com/office/officeart/2005/8/layout/pyramid2"/>
    <dgm:cxn modelId="{2ABC9D33-1263-4224-94E8-127BAAF160D6}" type="presParOf" srcId="{DE4951C2-3CC2-4F86-88D1-82F0566F6997}" destId="{BCC22FA0-3016-4357-AD51-128166735B5E}" srcOrd="7" destOrd="0" presId="urn:microsoft.com/office/officeart/2005/8/layout/pyramid2"/>
    <dgm:cxn modelId="{F345242D-D700-4230-87BE-EBE6AB18C5EB}" type="presParOf" srcId="{DE4951C2-3CC2-4F86-88D1-82F0566F6997}" destId="{0F06E0D3-FD4C-4E9D-92A3-47540060BA3C}" srcOrd="8" destOrd="0" presId="urn:microsoft.com/office/officeart/2005/8/layout/pyramid2"/>
    <dgm:cxn modelId="{20E17670-F782-479A-B9E7-DC52724CC985}" type="presParOf" srcId="{DE4951C2-3CC2-4F86-88D1-82F0566F6997}" destId="{B20924BC-5079-4F51-B39F-E066F7FB7BC7}" srcOrd="9" destOrd="0" presId="urn:microsoft.com/office/officeart/2005/8/layout/pyramid2"/>
    <dgm:cxn modelId="{5B07FBF5-FA03-4F18-A147-7291EB935DD2}" type="presParOf" srcId="{DE4951C2-3CC2-4F86-88D1-82F0566F6997}" destId="{87B44F2A-40A3-4E23-B4C2-701EE6B43E12}" srcOrd="10" destOrd="0" presId="urn:microsoft.com/office/officeart/2005/8/layout/pyramid2"/>
    <dgm:cxn modelId="{EB939D0C-6EF6-432F-8A49-1B4D7365F6E9}" type="presParOf" srcId="{DE4951C2-3CC2-4F86-88D1-82F0566F6997}" destId="{D04CC922-D410-44A9-9B95-9C905B0A33B7}"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9D792-545C-49A7-B51E-4410DDE36E58}">
      <dsp:nvSpPr>
        <dsp:cNvPr id="0" name=""/>
        <dsp:cNvSpPr/>
      </dsp:nvSpPr>
      <dsp:spPr>
        <a:xfrm>
          <a:off x="2760325" y="0"/>
          <a:ext cx="4445000" cy="4445000"/>
        </a:xfrm>
        <a:prstGeom prst="triangle">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F2D0F-1CDF-4558-B827-F455603483DC}">
      <dsp:nvSpPr>
        <dsp:cNvPr id="0" name=""/>
        <dsp:cNvSpPr/>
      </dsp:nvSpPr>
      <dsp:spPr>
        <a:xfrm>
          <a:off x="5153024" y="446887"/>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Markers for breeding</a:t>
          </a:r>
        </a:p>
      </dsp:txBody>
      <dsp:txXfrm>
        <a:off x="5178706" y="472569"/>
        <a:ext cx="2837886" cy="474743"/>
      </dsp:txXfrm>
    </dsp:sp>
    <dsp:sp modelId="{8C1BD91D-72DD-4CE8-BBC3-0FDBD7263A6F}">
      <dsp:nvSpPr>
        <dsp:cNvPr id="0" name=""/>
        <dsp:cNvSpPr/>
      </dsp:nvSpPr>
      <dsp:spPr>
        <a:xfrm>
          <a:off x="5153024" y="1038758"/>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8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Validation</a:t>
          </a:r>
        </a:p>
      </dsp:txBody>
      <dsp:txXfrm>
        <a:off x="5178706" y="1064440"/>
        <a:ext cx="2837886" cy="474743"/>
      </dsp:txXfrm>
    </dsp:sp>
    <dsp:sp modelId="{255C9994-B9F4-471D-90D1-106A6B5B686C}">
      <dsp:nvSpPr>
        <dsp:cNvPr id="0" name=""/>
        <dsp:cNvSpPr/>
      </dsp:nvSpPr>
      <dsp:spPr>
        <a:xfrm>
          <a:off x="5153024" y="1630629"/>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16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Allele Mining</a:t>
          </a:r>
        </a:p>
      </dsp:txBody>
      <dsp:txXfrm>
        <a:off x="5178706" y="1656311"/>
        <a:ext cx="2837886" cy="474743"/>
      </dsp:txXfrm>
    </dsp:sp>
    <dsp:sp modelId="{AB1765B6-49A0-4F77-B113-F7CD33DE8220}">
      <dsp:nvSpPr>
        <dsp:cNvPr id="0" name=""/>
        <dsp:cNvSpPr/>
      </dsp:nvSpPr>
      <dsp:spPr>
        <a:xfrm>
          <a:off x="5153024" y="2222499"/>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2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Gene Mining</a:t>
          </a:r>
        </a:p>
      </dsp:txBody>
      <dsp:txXfrm>
        <a:off x="5178706" y="2248181"/>
        <a:ext cx="2837886" cy="474743"/>
      </dsp:txXfrm>
    </dsp:sp>
    <dsp:sp modelId="{0F06E0D3-FD4C-4E9D-92A3-47540060BA3C}">
      <dsp:nvSpPr>
        <dsp:cNvPr id="0" name=""/>
        <dsp:cNvSpPr/>
      </dsp:nvSpPr>
      <dsp:spPr>
        <a:xfrm>
          <a:off x="5153024" y="2814370"/>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32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QTL/GWAS</a:t>
          </a:r>
        </a:p>
      </dsp:txBody>
      <dsp:txXfrm>
        <a:off x="5178706" y="2840052"/>
        <a:ext cx="2837886" cy="474743"/>
      </dsp:txXfrm>
    </dsp:sp>
    <dsp:sp modelId="{87B44F2A-40A3-4E23-B4C2-701EE6B43E12}">
      <dsp:nvSpPr>
        <dsp:cNvPr id="0" name=""/>
        <dsp:cNvSpPr/>
      </dsp:nvSpPr>
      <dsp:spPr>
        <a:xfrm>
          <a:off x="5153024" y="3406241"/>
          <a:ext cx="2889250" cy="526107"/>
        </a:xfrm>
        <a:prstGeom prst="roundRect">
          <a:avLst/>
        </a:prstGeom>
        <a:solidFill>
          <a:schemeClr val="lt1">
            <a:alpha val="90000"/>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Genome Assembly</a:t>
          </a:r>
        </a:p>
      </dsp:txBody>
      <dsp:txXfrm>
        <a:off x="5178706" y="3431923"/>
        <a:ext cx="2837886" cy="4747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A9CE0-B160-4A7B-ACBB-859F80752C95}" type="datetimeFigureOut">
              <a:rPr lang="en-GB" smtClean="0"/>
              <a:t>08/11/2018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40DA5-24A9-4520-BE89-F009824A8AE6}" type="slidenum">
              <a:rPr lang="en-GB" smtClean="0"/>
              <a:t>‹#›</a:t>
            </a:fld>
            <a:endParaRPr lang="en-GB"/>
          </a:p>
        </p:txBody>
      </p:sp>
    </p:spTree>
    <p:extLst>
      <p:ext uri="{BB962C8B-B14F-4D97-AF65-F5344CB8AC3E}">
        <p14:creationId xmlns:p14="http://schemas.microsoft.com/office/powerpoint/2010/main" val="335561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ature.com/nrg/journal/v2/n5/fig_tab/nrg0501_370a_F1.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KnetMiner, with a silent "K" and standing for Knowledge Network Miner, is a suite of open-source software tools for integrating and visualising large biological datasets. </a:t>
            </a:r>
            <a:r>
              <a:rPr lang="en-GB" sz="1200" b="0" i="0" kern="1200">
                <a:solidFill>
                  <a:schemeClr val="tx1"/>
                </a:solidFill>
                <a:effectLst/>
                <a:latin typeface="+mn-lt"/>
                <a:ea typeface="+mn-ea"/>
                <a:cs typeface="+mn-cs"/>
              </a:rPr>
              <a:t>The software mines the myriad databases that describe an organism’s biology to present links between relevant pieces of information, such as genes, biological pathways, phenotypes and publications with the aim to provide leads for scientists who are investigating the molecular basis for a particular trait.</a:t>
            </a:r>
            <a:endParaRPr lang="en-GB" dirty="0"/>
          </a:p>
        </p:txBody>
      </p:sp>
      <p:sp>
        <p:nvSpPr>
          <p:cNvPr id="4" name="Slide Number Placeholder 3"/>
          <p:cNvSpPr>
            <a:spLocks noGrp="1"/>
          </p:cNvSpPr>
          <p:nvPr>
            <p:ph type="sldNum" sz="quarter" idx="10"/>
          </p:nvPr>
        </p:nvSpPr>
        <p:spPr/>
        <p:txBody>
          <a:bodyPr/>
          <a:lstStyle/>
          <a:p>
            <a:fld id="{0018F54E-AAE8-42C4-B5A7-7DC89B0D0FBD}" type="slidenum">
              <a:rPr lang="en-GB" smtClean="0"/>
              <a:t>1</a:t>
            </a:fld>
            <a:endParaRPr lang="en-GB"/>
          </a:p>
        </p:txBody>
      </p:sp>
    </p:spTree>
    <p:extLst>
      <p:ext uri="{BB962C8B-B14F-4D97-AF65-F5344CB8AC3E}">
        <p14:creationId xmlns:p14="http://schemas.microsoft.com/office/powerpoint/2010/main" val="132883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KnetMiner</a:t>
            </a:r>
            <a:r>
              <a:rPr lang="en-GB" dirty="0"/>
              <a:t> is</a:t>
            </a:r>
            <a:r>
              <a:rPr lang="en-GB" baseline="0" dirty="0"/>
              <a:t> web-based app to search, select and explore a vast amount of information. We try to make the software intuitive and fun to use and embed the user into the discovery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Achim: “</a:t>
            </a:r>
            <a:r>
              <a:rPr lang="en-GB" sz="1200" kern="1200" dirty="0" err="1">
                <a:solidFill>
                  <a:schemeClr val="tx1"/>
                </a:solidFill>
                <a:effectLst/>
                <a:latin typeface="+mn-lt"/>
                <a:ea typeface="+mn-ea"/>
                <a:cs typeface="+mn-cs"/>
              </a:rPr>
              <a:t>KnetMiner</a:t>
            </a:r>
            <a:r>
              <a:rPr lang="en-GB" sz="1200" kern="1200" dirty="0">
                <a:solidFill>
                  <a:schemeClr val="tx1"/>
                </a:solidFill>
                <a:effectLst/>
                <a:latin typeface="+mn-lt"/>
                <a:ea typeface="+mn-ea"/>
                <a:cs typeface="+mn-cs"/>
              </a:rPr>
              <a:t> is a great example for how an easy-to-use software app should look like. Even I can figure it out without being a techie or having to read a thick manual. “</a:t>
            </a:r>
            <a:endParaRPr lang="en-GB" baseline="0" dirty="0"/>
          </a:p>
          <a:p>
            <a:endParaRPr lang="en-US" dirty="0"/>
          </a:p>
        </p:txBody>
      </p:sp>
      <p:sp>
        <p:nvSpPr>
          <p:cNvPr id="4" name="Slide Number Placeholder 3"/>
          <p:cNvSpPr>
            <a:spLocks noGrp="1"/>
          </p:cNvSpPr>
          <p:nvPr>
            <p:ph type="sldNum" sz="quarter" idx="10"/>
          </p:nvPr>
        </p:nvSpPr>
        <p:spPr/>
        <p:txBody>
          <a:bodyPr/>
          <a:lstStyle/>
          <a:p>
            <a:fld id="{0018F54E-AAE8-42C4-B5A7-7DC89B0D0FBD}" type="slidenum">
              <a:rPr lang="en-GB" smtClean="0"/>
              <a:t>19</a:t>
            </a:fld>
            <a:endParaRPr lang="en-GB"/>
          </a:p>
        </p:txBody>
      </p:sp>
    </p:spTree>
    <p:extLst>
      <p:ext uri="{BB962C8B-B14F-4D97-AF65-F5344CB8AC3E}">
        <p14:creationId xmlns:p14="http://schemas.microsoft.com/office/powerpoint/2010/main" val="3693611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18F54E-AAE8-42C4-B5A7-7DC89B0D0FBD}" type="slidenum">
              <a:rPr lang="en-GB" smtClean="0"/>
              <a:t>30</a:t>
            </a:fld>
            <a:endParaRPr lang="en-GB"/>
          </a:p>
        </p:txBody>
      </p:sp>
    </p:spTree>
    <p:extLst>
      <p:ext uri="{BB962C8B-B14F-4D97-AF65-F5344CB8AC3E}">
        <p14:creationId xmlns:p14="http://schemas.microsoft.com/office/powerpoint/2010/main" val="748033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hlinkClick r:id="rId3"/>
              </a:rPr>
              <a:t>http://www.nature.com/nrg/journal/v2/n5/fig_tab/nrg0501_370a_F1.html</a:t>
            </a:r>
            <a:endParaRPr lang="en-GB" dirty="0"/>
          </a:p>
          <a:p>
            <a:r>
              <a:rPr lang="en-GB" sz="1200" b="0" i="0" kern="1200" dirty="0">
                <a:solidFill>
                  <a:schemeClr val="tx1"/>
                </a:solidFill>
                <a:effectLst/>
                <a:latin typeface="+mn-lt"/>
                <a:ea typeface="+mn-ea"/>
                <a:cs typeface="+mn-cs"/>
              </a:rPr>
              <a:t>The basic strategy behind mapping quantitative trait loci (QTL) is illustrated here for </a:t>
            </a:r>
            <a:r>
              <a:rPr lang="en-GB" sz="1200" b="1" i="0" kern="1200" dirty="0">
                <a:solidFill>
                  <a:schemeClr val="tx1"/>
                </a:solidFill>
                <a:effectLst/>
                <a:latin typeface="+mn-lt"/>
                <a:ea typeface="+mn-ea"/>
                <a:cs typeface="+mn-cs"/>
              </a:rPr>
              <a:t>a</a:t>
            </a:r>
            <a:r>
              <a:rPr lang="en-GB" sz="1200" b="0" i="0" kern="1200" dirty="0">
                <a:solidFill>
                  <a:schemeClr val="tx1"/>
                </a:solidFill>
                <a:effectLst/>
                <a:latin typeface="+mn-lt"/>
                <a:ea typeface="+mn-ea"/>
                <a:cs typeface="+mn-cs"/>
              </a:rPr>
              <a:t> | the density of hairs (</a:t>
            </a:r>
            <a:r>
              <a:rPr lang="en-GB" sz="1200" b="0" i="0" kern="1200" dirty="0" err="1">
                <a:solidFill>
                  <a:schemeClr val="tx1"/>
                </a:solidFill>
                <a:effectLst/>
                <a:latin typeface="+mn-lt"/>
                <a:ea typeface="+mn-ea"/>
                <a:cs typeface="+mn-cs"/>
              </a:rPr>
              <a:t>trichomes</a:t>
            </a:r>
            <a:r>
              <a:rPr lang="en-GB" sz="1200" b="0" i="0" kern="1200" dirty="0">
                <a:solidFill>
                  <a:schemeClr val="tx1"/>
                </a:solidFill>
                <a:effectLst/>
                <a:latin typeface="+mn-lt"/>
                <a:ea typeface="+mn-ea"/>
                <a:cs typeface="+mn-cs"/>
              </a:rPr>
              <a:t>) that occur on a plant leaf. Inbred parents that differ in the density of </a:t>
            </a:r>
            <a:r>
              <a:rPr lang="en-GB" sz="1200" b="0" i="0" kern="1200" dirty="0" err="1">
                <a:solidFill>
                  <a:schemeClr val="tx1"/>
                </a:solidFill>
                <a:effectLst/>
                <a:latin typeface="+mn-lt"/>
                <a:ea typeface="+mn-ea"/>
                <a:cs typeface="+mn-cs"/>
              </a:rPr>
              <a:t>trichomes</a:t>
            </a:r>
            <a:r>
              <a:rPr lang="en-GB" sz="1200" b="0" i="0" kern="1200" dirty="0">
                <a:solidFill>
                  <a:schemeClr val="tx1"/>
                </a:solidFill>
                <a:effectLst/>
                <a:latin typeface="+mn-lt"/>
                <a:ea typeface="+mn-ea"/>
                <a:cs typeface="+mn-cs"/>
              </a:rPr>
              <a:t> are crossed to form an F</a:t>
            </a:r>
            <a:r>
              <a:rPr lang="en-GB" sz="1200" b="0" i="0" kern="1200" baseline="-250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population with intermediate </a:t>
            </a:r>
            <a:r>
              <a:rPr lang="en-GB" sz="1200" b="0" i="0" kern="1200" dirty="0" err="1">
                <a:solidFill>
                  <a:schemeClr val="tx1"/>
                </a:solidFill>
                <a:effectLst/>
                <a:latin typeface="+mn-lt"/>
                <a:ea typeface="+mn-ea"/>
                <a:cs typeface="+mn-cs"/>
              </a:rPr>
              <a:t>trichome</a:t>
            </a:r>
            <a:r>
              <a:rPr lang="en-GB" sz="1200" b="0" i="0" kern="1200" dirty="0">
                <a:solidFill>
                  <a:schemeClr val="tx1"/>
                </a:solidFill>
                <a:effectLst/>
                <a:latin typeface="+mn-lt"/>
                <a:ea typeface="+mn-ea"/>
                <a:cs typeface="+mn-cs"/>
              </a:rPr>
              <a:t> density. </a:t>
            </a:r>
            <a:r>
              <a:rPr lang="en-GB" sz="1200" b="1" i="0" kern="1200" dirty="0">
                <a:solidFill>
                  <a:schemeClr val="tx1"/>
                </a:solidFill>
                <a:effectLst/>
                <a:latin typeface="+mn-lt"/>
                <a:ea typeface="+mn-ea"/>
                <a:cs typeface="+mn-cs"/>
              </a:rPr>
              <a:t>b </a:t>
            </a:r>
            <a:r>
              <a:rPr lang="en-GB" sz="1200" b="0" i="0" kern="1200" dirty="0">
                <a:solidFill>
                  <a:schemeClr val="tx1"/>
                </a:solidFill>
                <a:effectLst/>
                <a:latin typeface="+mn-lt"/>
                <a:ea typeface="+mn-ea"/>
                <a:cs typeface="+mn-cs"/>
              </a:rPr>
              <a:t>| An F</a:t>
            </a:r>
            <a:r>
              <a:rPr lang="en-GB" sz="1200" b="0" i="0" kern="1200" baseline="-25000" dirty="0">
                <a:solidFill>
                  <a:schemeClr val="tx1"/>
                </a:solidFill>
                <a:effectLst/>
                <a:latin typeface="+mn-lt"/>
                <a:ea typeface="+mn-ea"/>
                <a:cs typeface="+mn-cs"/>
              </a:rPr>
              <a:t>1</a:t>
            </a:r>
            <a:r>
              <a:rPr lang="en-GB" sz="1200" b="0" i="0" kern="1200" dirty="0">
                <a:solidFill>
                  <a:schemeClr val="tx1"/>
                </a:solidFill>
                <a:effectLst/>
                <a:latin typeface="+mn-lt"/>
                <a:ea typeface="+mn-ea"/>
                <a:cs typeface="+mn-cs"/>
              </a:rPr>
              <a:t> individual is </a:t>
            </a:r>
            <a:r>
              <a:rPr lang="en-GB" sz="1200" b="0" i="0" kern="1200" dirty="0" err="1">
                <a:solidFill>
                  <a:schemeClr val="tx1"/>
                </a:solidFill>
                <a:effectLst/>
                <a:latin typeface="+mn-lt"/>
                <a:ea typeface="+mn-ea"/>
                <a:cs typeface="+mn-cs"/>
              </a:rPr>
              <a:t>selfed</a:t>
            </a:r>
            <a:r>
              <a:rPr lang="en-GB" sz="1200" b="0" i="0" kern="1200" dirty="0">
                <a:solidFill>
                  <a:schemeClr val="tx1"/>
                </a:solidFill>
                <a:effectLst/>
                <a:latin typeface="+mn-lt"/>
                <a:ea typeface="+mn-ea"/>
                <a:cs typeface="+mn-cs"/>
              </a:rPr>
              <a:t> to form a population of F</a:t>
            </a:r>
            <a:r>
              <a:rPr lang="en-GB" sz="1200" b="0" i="0" kern="1200" baseline="-25000" dirty="0">
                <a:solidFill>
                  <a:schemeClr val="tx1"/>
                </a:solidFill>
                <a:effectLst/>
                <a:latin typeface="+mn-lt"/>
                <a:ea typeface="+mn-ea"/>
                <a:cs typeface="+mn-cs"/>
              </a:rPr>
              <a:t> 2</a:t>
            </a:r>
            <a:r>
              <a:rPr lang="en-GB" sz="1200" b="0" i="0" kern="1200" dirty="0">
                <a:solidFill>
                  <a:schemeClr val="tx1"/>
                </a:solidFill>
                <a:effectLst/>
                <a:latin typeface="+mn-lt"/>
                <a:ea typeface="+mn-ea"/>
                <a:cs typeface="+mn-cs"/>
              </a:rPr>
              <a:t> individuals. </a:t>
            </a:r>
            <a:r>
              <a:rPr lang="en-GB" sz="1200" b="1" i="0" kern="1200" dirty="0">
                <a:solidFill>
                  <a:schemeClr val="tx1"/>
                </a:solidFill>
                <a:effectLst/>
                <a:latin typeface="+mn-lt"/>
                <a:ea typeface="+mn-ea"/>
                <a:cs typeface="+mn-cs"/>
              </a:rPr>
              <a:t>c</a:t>
            </a:r>
            <a:r>
              <a:rPr lang="en-GB" sz="1200" b="0" i="0" kern="1200" dirty="0">
                <a:solidFill>
                  <a:schemeClr val="tx1"/>
                </a:solidFill>
                <a:effectLst/>
                <a:latin typeface="+mn-lt"/>
                <a:ea typeface="+mn-ea"/>
                <a:cs typeface="+mn-cs"/>
              </a:rPr>
              <a:t> | Each F</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 is </a:t>
            </a:r>
            <a:r>
              <a:rPr lang="en-GB" sz="1200" b="0" i="0" kern="1200" dirty="0" err="1">
                <a:solidFill>
                  <a:schemeClr val="tx1"/>
                </a:solidFill>
                <a:effectLst/>
                <a:latin typeface="+mn-lt"/>
                <a:ea typeface="+mn-ea"/>
                <a:cs typeface="+mn-cs"/>
              </a:rPr>
              <a:t>selfed</a:t>
            </a:r>
            <a:r>
              <a:rPr lang="en-GB" sz="1200" b="0" i="0" kern="1200" dirty="0">
                <a:solidFill>
                  <a:schemeClr val="tx1"/>
                </a:solidFill>
                <a:effectLst/>
                <a:latin typeface="+mn-lt"/>
                <a:ea typeface="+mn-ea"/>
                <a:cs typeface="+mn-cs"/>
              </a:rPr>
              <a:t> for six additional generations, ultimately forming several recombinant inbred lines (RILs). Each RIL is homozygous for a section of a parental chromosome. The RILs are scored for several genetic markers, as well as for the </a:t>
            </a:r>
            <a:r>
              <a:rPr lang="en-GB" sz="1200" b="0" i="0" kern="1200" dirty="0" err="1">
                <a:solidFill>
                  <a:schemeClr val="tx1"/>
                </a:solidFill>
                <a:effectLst/>
                <a:latin typeface="+mn-lt"/>
                <a:ea typeface="+mn-ea"/>
                <a:cs typeface="+mn-cs"/>
              </a:rPr>
              <a:t>trichome</a:t>
            </a:r>
            <a:r>
              <a:rPr lang="en-GB" sz="1200" b="0" i="0" kern="1200" dirty="0">
                <a:solidFill>
                  <a:schemeClr val="tx1"/>
                </a:solidFill>
                <a:effectLst/>
                <a:latin typeface="+mn-lt"/>
                <a:ea typeface="+mn-ea"/>
                <a:cs typeface="+mn-cs"/>
              </a:rPr>
              <a:t> density phenotype. In </a:t>
            </a:r>
            <a:r>
              <a:rPr lang="en-GB" sz="1200" b="1" i="0" kern="1200" dirty="0">
                <a:solidFill>
                  <a:schemeClr val="tx1"/>
                </a:solidFill>
                <a:effectLst/>
                <a:latin typeface="+mn-lt"/>
                <a:ea typeface="+mn-ea"/>
                <a:cs typeface="+mn-cs"/>
              </a:rPr>
              <a:t>c</a:t>
            </a:r>
            <a:r>
              <a:rPr lang="en-GB" sz="1200" b="0" i="0" kern="1200" dirty="0">
                <a:solidFill>
                  <a:schemeClr val="tx1"/>
                </a:solidFill>
                <a:effectLst/>
                <a:latin typeface="+mn-lt"/>
                <a:ea typeface="+mn-ea"/>
                <a:cs typeface="+mn-cs"/>
              </a:rPr>
              <a:t>, the arrow marks a section of chromosome that derives from the parent with low </a:t>
            </a:r>
            <a:r>
              <a:rPr lang="en-GB" sz="1200" b="0" i="0" kern="1200" dirty="0" err="1">
                <a:solidFill>
                  <a:schemeClr val="tx1"/>
                </a:solidFill>
                <a:effectLst/>
                <a:latin typeface="+mn-lt"/>
                <a:ea typeface="+mn-ea"/>
                <a:cs typeface="+mn-cs"/>
              </a:rPr>
              <a:t>trichome</a:t>
            </a:r>
            <a:r>
              <a:rPr lang="en-GB" sz="1200" b="0" i="0" kern="1200" dirty="0">
                <a:solidFill>
                  <a:schemeClr val="tx1"/>
                </a:solidFill>
                <a:effectLst/>
                <a:latin typeface="+mn-lt"/>
                <a:ea typeface="+mn-ea"/>
                <a:cs typeface="+mn-cs"/>
              </a:rPr>
              <a:t> density. The leaves of all individuals that have inherited that section of chromosome from the parent with low </a:t>
            </a:r>
            <a:r>
              <a:rPr lang="en-GB" sz="1200" b="0" i="0" kern="1200" dirty="0" err="1">
                <a:solidFill>
                  <a:schemeClr val="tx1"/>
                </a:solidFill>
                <a:effectLst/>
                <a:latin typeface="+mn-lt"/>
                <a:ea typeface="+mn-ea"/>
                <a:cs typeface="+mn-cs"/>
              </a:rPr>
              <a:t>trichome</a:t>
            </a:r>
            <a:r>
              <a:rPr lang="en-GB" sz="1200" b="0" i="0" kern="1200" dirty="0">
                <a:solidFill>
                  <a:schemeClr val="tx1"/>
                </a:solidFill>
                <a:effectLst/>
                <a:latin typeface="+mn-lt"/>
                <a:ea typeface="+mn-ea"/>
                <a:cs typeface="+mn-cs"/>
              </a:rPr>
              <a:t> density also have low </a:t>
            </a:r>
            <a:r>
              <a:rPr lang="en-GB" sz="1200" b="0" i="0" kern="1200" dirty="0" err="1">
                <a:solidFill>
                  <a:schemeClr val="tx1"/>
                </a:solidFill>
                <a:effectLst/>
                <a:latin typeface="+mn-lt"/>
                <a:ea typeface="+mn-ea"/>
                <a:cs typeface="+mn-cs"/>
              </a:rPr>
              <a:t>trichome</a:t>
            </a:r>
            <a:r>
              <a:rPr lang="en-GB" sz="1200" b="0" i="0" kern="1200" dirty="0">
                <a:solidFill>
                  <a:schemeClr val="tx1"/>
                </a:solidFill>
                <a:effectLst/>
                <a:latin typeface="+mn-lt"/>
                <a:ea typeface="+mn-ea"/>
                <a:cs typeface="+mn-cs"/>
              </a:rPr>
              <a:t> density, indicating that this chromosomal region probably contains a QTL for this trait.</a:t>
            </a:r>
            <a:endParaRPr lang="en-GB" dirty="0"/>
          </a:p>
        </p:txBody>
      </p:sp>
      <p:sp>
        <p:nvSpPr>
          <p:cNvPr id="4" name="Slide Number Placeholder 3"/>
          <p:cNvSpPr>
            <a:spLocks noGrp="1"/>
          </p:cNvSpPr>
          <p:nvPr>
            <p:ph type="sldNum" sz="quarter" idx="10"/>
          </p:nvPr>
        </p:nvSpPr>
        <p:spPr/>
        <p:txBody>
          <a:bodyPr/>
          <a:lstStyle/>
          <a:p>
            <a:fld id="{7BFD108B-3A58-4489-B7B8-05E9F8840CAA}" type="slidenum">
              <a:rPr lang="en-GB" smtClean="0"/>
              <a:pPr/>
              <a:t>6</a:t>
            </a:fld>
            <a:endParaRPr lang="en-GB"/>
          </a:p>
        </p:txBody>
      </p:sp>
    </p:spTree>
    <p:extLst>
      <p:ext uri="{BB962C8B-B14F-4D97-AF65-F5344CB8AC3E}">
        <p14:creationId xmlns:p14="http://schemas.microsoft.com/office/powerpoint/2010/main" val="2375269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GWAS results can also be complex to interpret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LD in Arabidopsis decays within 10 kb on average</a:t>
            </a:r>
          </a:p>
          <a:p>
            <a:r>
              <a:rPr lang="en-GB" baseline="0" dirty="0"/>
              <a:t>https://www.ncbi.nlm.nih.gov/pubmed/17676040</a:t>
            </a:r>
            <a:endParaRPr lang="en-GB" dirty="0"/>
          </a:p>
          <a:p>
            <a:endParaRPr lang="en-GB" dirty="0"/>
          </a:p>
        </p:txBody>
      </p:sp>
      <p:sp>
        <p:nvSpPr>
          <p:cNvPr id="4" name="Slide Number Placeholder 3"/>
          <p:cNvSpPr>
            <a:spLocks noGrp="1"/>
          </p:cNvSpPr>
          <p:nvPr>
            <p:ph type="sldNum" sz="quarter" idx="10"/>
          </p:nvPr>
        </p:nvSpPr>
        <p:spPr/>
        <p:txBody>
          <a:bodyPr/>
          <a:lstStyle/>
          <a:p>
            <a:fld id="{0018F54E-AAE8-42C4-B5A7-7DC89B0D0FBD}" type="slidenum">
              <a:rPr lang="en-GB" smtClean="0"/>
              <a:t>8</a:t>
            </a:fld>
            <a:endParaRPr lang="en-GB"/>
          </a:p>
        </p:txBody>
      </p:sp>
    </p:spTree>
    <p:extLst>
      <p:ext uri="{BB962C8B-B14F-4D97-AF65-F5344CB8AC3E}">
        <p14:creationId xmlns:p14="http://schemas.microsoft.com/office/powerpoint/2010/main" val="73290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https://www.degruyter.com/view/j/jib.2017.14.issue-1/jib-2016-0002/jib-2016-0002.xml</a:t>
            </a:r>
          </a:p>
          <a:p>
            <a:r>
              <a:rPr lang="en-GB" dirty="0"/>
              <a:t>http://www.sciencedirect.com/science/article/pii/S2212066116300308</a:t>
            </a:r>
          </a:p>
          <a:p>
            <a:endParaRPr lang="en-GB" dirty="0"/>
          </a:p>
          <a:p>
            <a:r>
              <a:rPr lang="en-GB" dirty="0"/>
              <a:t>TM provides access to brand-new information that is not yet available in structured databases</a:t>
            </a:r>
          </a:p>
          <a:p>
            <a:r>
              <a:rPr lang="en-GB" dirty="0"/>
              <a:t>Modest post-TM-filtering is required to retain high-quality relations</a:t>
            </a:r>
          </a:p>
          <a:p>
            <a:r>
              <a:rPr lang="en-GB" dirty="0"/>
              <a:t>TM for gene-phenotype adds 12k high-quality relations that were previously absent in the knowledge network</a:t>
            </a:r>
          </a:p>
          <a:p>
            <a:endParaRPr lang="en-GB" dirty="0"/>
          </a:p>
        </p:txBody>
      </p:sp>
      <p:sp>
        <p:nvSpPr>
          <p:cNvPr id="4" name="Slide Number Placeholder 3"/>
          <p:cNvSpPr>
            <a:spLocks noGrp="1"/>
          </p:cNvSpPr>
          <p:nvPr>
            <p:ph type="sldNum" sz="quarter" idx="10"/>
          </p:nvPr>
        </p:nvSpPr>
        <p:spPr/>
        <p:txBody>
          <a:bodyPr/>
          <a:lstStyle/>
          <a:p>
            <a:fld id="{0018F54E-AAE8-42C4-B5A7-7DC89B0D0FBD}" type="slidenum">
              <a:rPr lang="en-GB" smtClean="0"/>
              <a:t>11</a:t>
            </a:fld>
            <a:endParaRPr lang="en-GB"/>
          </a:p>
        </p:txBody>
      </p:sp>
    </p:spTree>
    <p:extLst>
      <p:ext uri="{BB962C8B-B14F-4D97-AF65-F5344CB8AC3E}">
        <p14:creationId xmlns:p14="http://schemas.microsoft.com/office/powerpoint/2010/main" val="161684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7CC2F5-0D8A-481B-95C0-A29F619A0F3F}" type="slidenum">
              <a:rPr lang="en-GB" smtClean="0"/>
              <a:t>12</a:t>
            </a:fld>
            <a:endParaRPr lang="en-GB"/>
          </a:p>
        </p:txBody>
      </p:sp>
    </p:spTree>
    <p:extLst>
      <p:ext uri="{BB962C8B-B14F-4D97-AF65-F5344CB8AC3E}">
        <p14:creationId xmlns:p14="http://schemas.microsoft.com/office/powerpoint/2010/main" val="12231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Many phenotypes are complex, polygenic and the result of complex interactions on cellular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Linking genotype and phenotype is one of the greatest challenges in biology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Update to new IWGSC </a:t>
            </a:r>
            <a:r>
              <a:rPr lang="en-GB" dirty="0" err="1"/>
              <a:t>RefSeq</a:t>
            </a:r>
            <a:r>
              <a:rPr lang="en-GB" dirty="0"/>
              <a:t> in liaison with </a:t>
            </a:r>
            <a:r>
              <a:rPr lang="en-GB" dirty="0" err="1"/>
              <a:t>Ensembl</a:t>
            </a:r>
            <a:r>
              <a:rPr lang="en-GB" dirty="0"/>
              <a:t> Plants (Feb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547CC2F5-0D8A-481B-95C0-A29F619A0F3F}" type="slidenum">
              <a:rPr lang="en-GB" smtClean="0"/>
              <a:t>13</a:t>
            </a:fld>
            <a:endParaRPr lang="en-GB"/>
          </a:p>
        </p:txBody>
      </p:sp>
    </p:spTree>
    <p:extLst>
      <p:ext uri="{BB962C8B-B14F-4D97-AF65-F5344CB8AC3E}">
        <p14:creationId xmlns:p14="http://schemas.microsoft.com/office/powerpoint/2010/main" val="364229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SNP-Phenotype relations (122,919 relations) of significant SNPs (as defined by </a:t>
            </a:r>
            <a:r>
              <a:rPr lang="en-GB" dirty="0" err="1"/>
              <a:t>Ensembl</a:t>
            </a:r>
            <a:r>
              <a:rPr lang="en-GB" dirty="0"/>
              <a:t>, p-value&lt;0.05?) linked to 107 phenotypes; on average 1,150 SNPs per phenotype.</a:t>
            </a:r>
          </a:p>
          <a:p>
            <a:r>
              <a:rPr lang="en-GB" dirty="0"/>
              <a:t>SNP-Gene relations are based on genes in close proximity to SNPs &lt;1000bp (96,047 relations)</a:t>
            </a:r>
          </a:p>
          <a:p>
            <a:r>
              <a:rPr lang="en-GB" sz="1200" dirty="0"/>
              <a:t>How to integrate GWAS and biological interaction data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18F54E-AAE8-42C4-B5A7-7DC89B0D0FBD}"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24624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t>
            </a:r>
            <a:r>
              <a:rPr lang="en-GB" dirty="0" err="1"/>
              <a:t>Ondex</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18F54E-AAE8-42C4-B5A7-7DC89B0D0FBD}"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65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u="sng" baseline="0" dirty="0"/>
              <a:t>Scale:</a:t>
            </a:r>
            <a:r>
              <a:rPr lang="en-GB" baseline="0" dirty="0"/>
              <a:t> As these networks combine a wide variety of entities which are derived by parsing large volumes of data, they are quite large. A typical plant knowledge network created using </a:t>
            </a:r>
            <a:r>
              <a:rPr lang="en-GB" b="1" baseline="0" dirty="0" err="1"/>
              <a:t>Ondex</a:t>
            </a:r>
            <a:r>
              <a:rPr lang="en-GB" baseline="0" dirty="0"/>
              <a:t> has around 100,000 genes linked amongst 500,000 concepts (can be genes, proteins, SNP’s, publications) in approx. 1-1.5 million interactions/ relations.</a:t>
            </a:r>
          </a:p>
          <a:p>
            <a:pPr marL="228600" indent="-228600">
              <a:buFont typeface="+mj-lt"/>
              <a:buAutoNum type="arabicPeriod"/>
            </a:pPr>
            <a:r>
              <a:rPr lang="en-GB" b="1" baseline="0" dirty="0" err="1"/>
              <a:t>KnetMiner</a:t>
            </a:r>
            <a:r>
              <a:rPr lang="en-GB" b="1" baseline="0" dirty="0"/>
              <a:t> </a:t>
            </a:r>
            <a:r>
              <a:rPr lang="en-GB" baseline="0" dirty="0"/>
              <a:t>was developed to enable users to </a:t>
            </a:r>
            <a:r>
              <a:rPr lang="en-GB" b="1" baseline="0" dirty="0"/>
              <a:t>interactively explore </a:t>
            </a:r>
            <a:r>
              <a:rPr lang="en-GB" baseline="0" dirty="0"/>
              <a:t>such large, </a:t>
            </a:r>
            <a:r>
              <a:rPr lang="en-GB" b="1" i="1" baseline="0" dirty="0"/>
              <a:t>genome-scale knowledge networks </a:t>
            </a:r>
            <a:r>
              <a:rPr lang="en-GB" baseline="0" dirty="0"/>
              <a:t>and extract relevant </a:t>
            </a:r>
            <a:r>
              <a:rPr lang="en-GB" b="1" i="1" baseline="0" dirty="0"/>
              <a:t>plausible pathways</a:t>
            </a:r>
            <a:r>
              <a:rPr lang="en-GB" baseline="0" dirty="0"/>
              <a:t> linking candidate genes to agronomic traits.</a:t>
            </a:r>
          </a:p>
          <a:p>
            <a:pPr marL="228600" indent="-228600">
              <a:buFont typeface="+mj-lt"/>
              <a:buAutoNum type="arabicPeriod"/>
            </a:pPr>
            <a:r>
              <a:rPr lang="en-GB" baseline="0" dirty="0"/>
              <a:t>KnetMiner works by </a:t>
            </a:r>
            <a:r>
              <a:rPr lang="en-GB" b="1" i="1" baseline="0" dirty="0"/>
              <a:t>querying</a:t>
            </a:r>
            <a:r>
              <a:rPr lang="en-GB" baseline="0" dirty="0"/>
              <a:t> a species-encompassing knowledge network to mine its data and retrieve “relations” (i.e., links/ connections) between the various entities (called “concepts”) within the network, such as genes, proteins, phenotypes, SNP’s and publications.</a:t>
            </a:r>
          </a:p>
          <a:p>
            <a:pPr marL="228600" indent="-228600">
              <a:buFont typeface="+mj-lt"/>
              <a:buAutoNum type="arabicPeriod"/>
            </a:pPr>
            <a:r>
              <a:rPr lang="en-GB" baseline="0" dirty="0"/>
              <a:t>This helps create a pathway that can be </a:t>
            </a:r>
            <a:r>
              <a:rPr lang="en-GB" b="1" i="1" baseline="0" dirty="0"/>
              <a:t>visually traversed </a:t>
            </a:r>
            <a:r>
              <a:rPr lang="en-GB" baseline="0" dirty="0"/>
              <a:t>to understand how various biological entities are inter-linked and how a gene might influence a specific phenotype/ trait. </a:t>
            </a:r>
            <a:endParaRPr lang="en-GB" dirty="0"/>
          </a:p>
          <a:p>
            <a:endParaRPr lang="en-GB" dirty="0"/>
          </a:p>
        </p:txBody>
      </p:sp>
      <p:sp>
        <p:nvSpPr>
          <p:cNvPr id="4" name="Slide Number Placeholder 3"/>
          <p:cNvSpPr>
            <a:spLocks noGrp="1"/>
          </p:cNvSpPr>
          <p:nvPr>
            <p:ph type="sldNum" sz="quarter" idx="10"/>
          </p:nvPr>
        </p:nvSpPr>
        <p:spPr/>
        <p:txBody>
          <a:bodyPr/>
          <a:lstStyle/>
          <a:p>
            <a:fld id="{0018F54E-AAE8-42C4-B5A7-7DC89B0D0FBD}" type="slidenum">
              <a:rPr lang="en-GB" smtClean="0"/>
              <a:t>18</a:t>
            </a:fld>
            <a:endParaRPr lang="en-GB"/>
          </a:p>
        </p:txBody>
      </p:sp>
    </p:spTree>
    <p:extLst>
      <p:ext uri="{BB962C8B-B14F-4D97-AF65-F5344CB8AC3E}">
        <p14:creationId xmlns:p14="http://schemas.microsoft.com/office/powerpoint/2010/main" val="333557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10801" y="6096000"/>
            <a:ext cx="16002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7" name="Picture 6"/>
          <p:cNvPicPr>
            <a:picLocks noChangeAspect="1"/>
          </p:cNvPicPr>
          <p:nvPr userDrawn="1"/>
        </p:nvPicPr>
        <p:blipFill>
          <a:blip r:embed="rId4"/>
          <a:stretch>
            <a:fillRect/>
          </a:stretch>
        </p:blipFill>
        <p:spPr>
          <a:xfrm>
            <a:off x="533400" y="460504"/>
            <a:ext cx="4070244" cy="1212722"/>
          </a:xfrm>
          <a:prstGeom prst="rect">
            <a:avLst/>
          </a:prstGeom>
        </p:spPr>
      </p:pic>
      <p:graphicFrame>
        <p:nvGraphicFramePr>
          <p:cNvPr id="6" name="Object 5"/>
          <p:cNvGraphicFramePr>
            <a:graphicFrameLocks noChangeAspect="1"/>
          </p:cNvGraphicFramePr>
          <p:nvPr userDrawn="1">
            <p:extLst>
              <p:ext uri="{D42A27DB-BD31-4B8C-83A1-F6EECF244321}">
                <p14:modId xmlns:p14="http://schemas.microsoft.com/office/powerpoint/2010/main" val="4042906572"/>
              </p:ext>
            </p:extLst>
          </p:nvPr>
        </p:nvGraphicFramePr>
        <p:xfrm>
          <a:off x="675746" y="1982165"/>
          <a:ext cx="238654" cy="4011269"/>
        </p:xfrm>
        <a:graphic>
          <a:graphicData uri="http://schemas.openxmlformats.org/presentationml/2006/ole">
            <mc:AlternateContent xmlns:mc="http://schemas.openxmlformats.org/markup-compatibility/2006">
              <mc:Choice xmlns:v="urn:schemas-microsoft-com:vml" Requires="v">
                <p:oleObj spid="_x0000_s1178" name="CorelDRAW" r:id="rId5" imgW="308307" imgH="303415" progId="CorelDraw.Graphic.17">
                  <p:embed/>
                </p:oleObj>
              </mc:Choice>
              <mc:Fallback>
                <p:oleObj name="CorelDRAW" r:id="rId5" imgW="308307" imgH="303415" progId="CorelDraw.Graphic.17">
                  <p:embed/>
                  <p:pic>
                    <p:nvPicPr>
                      <p:cNvPr id="4" name="Object 3"/>
                      <p:cNvPicPr/>
                      <p:nvPr/>
                    </p:nvPicPr>
                    <p:blipFill>
                      <a:blip r:embed="rId6"/>
                      <a:stretch>
                        <a:fillRect/>
                      </a:stretch>
                    </p:blipFill>
                    <p:spPr>
                      <a:xfrm>
                        <a:off x="675746" y="1982165"/>
                        <a:ext cx="238654" cy="4011269"/>
                      </a:xfrm>
                      <a:prstGeom prst="rect">
                        <a:avLst/>
                      </a:prstGeom>
                    </p:spPr>
                  </p:pic>
                </p:oleObj>
              </mc:Fallback>
            </mc:AlternateContent>
          </a:graphicData>
        </a:graphic>
      </p:graphicFrame>
    </p:spTree>
    <p:extLst>
      <p:ext uri="{BB962C8B-B14F-4D97-AF65-F5344CB8AC3E}">
        <p14:creationId xmlns:p14="http://schemas.microsoft.com/office/powerpoint/2010/main" val="259177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895EF-0694-47EB-A2EF-329BE74970A0}" type="datetimeFigureOut">
              <a:rPr lang="en-GB" smtClean="0"/>
              <a:t>08/11/2018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146850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105784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3688266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93413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4267674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4"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pic>
        <p:nvPicPr>
          <p:cNvPr id="5" name="Picture 4" descr="rothowithr (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0703984" y="71439"/>
            <a:ext cx="1386416"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981075"/>
            <a:ext cx="10416117" cy="0"/>
          </a:xfrm>
          <a:prstGeom prst="line">
            <a:avLst/>
          </a:prstGeom>
          <a:ln>
            <a:solidFill>
              <a:srgbClr val="18472A"/>
            </a:solidFill>
          </a:ln>
        </p:spPr>
        <p:style>
          <a:lnRef idx="3">
            <a:schemeClr val="accent3"/>
          </a:lnRef>
          <a:fillRef idx="0">
            <a:schemeClr val="accent3"/>
          </a:fillRef>
          <a:effectRef idx="2">
            <a:schemeClr val="accent3"/>
          </a:effectRef>
          <a:fontRef idx="minor">
            <a:schemeClr val="tx1"/>
          </a:fontRef>
        </p:style>
      </p:cxnSp>
      <p:pic>
        <p:nvPicPr>
          <p:cNvPr id="7" name="Picture 8" descr="new-bbsrc-colour.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2800" b="1">
                <a:solidFill>
                  <a:srgbClr val="18472A"/>
                </a:solidFill>
                <a:effectLst/>
                <a:latin typeface="+mn-lt"/>
                <a:cs typeface="Arial" pitchFamily="34" charset="0"/>
              </a:defRPr>
            </a:lvl1pPr>
          </a:lstStyle>
          <a:p>
            <a:r>
              <a:rPr lang="en-US"/>
              <a:t>Click to edit Master title style</a:t>
            </a:r>
            <a:endParaRPr lang="en-GB" dirty="0"/>
          </a:p>
        </p:txBody>
      </p:sp>
    </p:spTree>
    <p:extLst>
      <p:ext uri="{BB962C8B-B14F-4D97-AF65-F5344CB8AC3E}">
        <p14:creationId xmlns:p14="http://schemas.microsoft.com/office/powerpoint/2010/main" val="2457071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a:t>Click to edit Master text styles</a:t>
            </a:r>
          </a:p>
          <a:p>
            <a:pPr lvl="1"/>
            <a:r>
              <a:rPr lang="en-US"/>
              <a:t>Second level</a:t>
            </a:r>
          </a:p>
          <a:p>
            <a:pPr lvl="2"/>
            <a:r>
              <a:rPr lang="en-US"/>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3200" b="1">
                <a:solidFill>
                  <a:srgbClr val="18472A"/>
                </a:solidFill>
                <a:effectLst>
                  <a:outerShdw blurRad="38100" dist="38100" dir="2700000" algn="tl">
                    <a:srgbClr val="000000">
                      <a:alpha val="43137"/>
                    </a:srgbClr>
                  </a:outerShdw>
                </a:effectLst>
                <a:latin typeface="+mn-lt"/>
                <a:cs typeface="Arial" pitchFamily="34" charset="0"/>
              </a:defRPr>
            </a:lvl1pPr>
          </a:lstStyle>
          <a:p>
            <a:r>
              <a:rPr lang="en-US"/>
              <a:t>Click to edit Master title style</a:t>
            </a:r>
            <a:endParaRPr lang="en-GB" dirty="0"/>
          </a:p>
        </p:txBody>
      </p:sp>
      <p:sp>
        <p:nvSpPr>
          <p:cNvPr id="8" name="Slide Number Placeholder 5"/>
          <p:cNvSpPr>
            <a:spLocks noGrp="1"/>
          </p:cNvSpPr>
          <p:nvPr>
            <p:ph type="sldNum" sz="quarter" idx="13"/>
          </p:nvPr>
        </p:nvSpPr>
        <p:spPr>
          <a:xfrm>
            <a:off x="143933" y="6381751"/>
            <a:ext cx="958851"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cs typeface="Arial" pitchFamily="34" charset="0"/>
              </a:defRPr>
            </a:lvl1pPr>
          </a:lstStyle>
          <a:p>
            <a:r>
              <a:rPr lang="en-GB"/>
              <a:t>Slide </a:t>
            </a:r>
            <a:fld id="{EC20D891-D16F-4DBC-994B-F1964AD6CE54}" type="slidenum">
              <a:rPr lang="en-GB" smtClean="0"/>
              <a:pPr/>
              <a:t>‹#›</a:t>
            </a:fld>
            <a:endParaRPr lang="en-GB"/>
          </a:p>
        </p:txBody>
      </p:sp>
      <p:sp>
        <p:nvSpPr>
          <p:cNvPr id="9" name="Date Placeholder 3"/>
          <p:cNvSpPr>
            <a:spLocks noGrp="1"/>
          </p:cNvSpPr>
          <p:nvPr>
            <p:ph type="dt" sz="half" idx="14"/>
          </p:nvPr>
        </p:nvSpPr>
        <p:spPr>
          <a:xfrm>
            <a:off x="1200151" y="6381751"/>
            <a:ext cx="1246716" cy="365125"/>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cs typeface="Arial" pitchFamily="34" charset="0"/>
              </a:defRPr>
            </a:lvl1pPr>
          </a:lstStyle>
          <a:p>
            <a:fld id="{A7B33C50-CEA9-4C4B-9EBB-2B6303F170A1}" type="datetimeFigureOut">
              <a:rPr lang="en-GB" smtClean="0"/>
              <a:pPr/>
              <a:t>08/11/2018</a:t>
            </a:fld>
            <a:endParaRPr lang="en-GB"/>
          </a:p>
        </p:txBody>
      </p:sp>
      <p:sp>
        <p:nvSpPr>
          <p:cNvPr id="10"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pic>
        <p:nvPicPr>
          <p:cNvPr id="12" name="Picture 2" descr="rothowithr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03984" y="71439"/>
            <a:ext cx="1386416"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cxnSpLocks noChangeShapeType="1"/>
          </p:cNvCxnSpPr>
          <p:nvPr userDrawn="1"/>
        </p:nvCxnSpPr>
        <p:spPr bwMode="auto">
          <a:xfrm>
            <a:off x="0" y="981075"/>
            <a:ext cx="10416117" cy="0"/>
          </a:xfrm>
          <a:prstGeom prst="line">
            <a:avLst/>
          </a:prstGeom>
          <a:noFill/>
          <a:ln w="38100">
            <a:solidFill>
              <a:srgbClr val="18472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cxnSp>
      <p:pic>
        <p:nvPicPr>
          <p:cNvPr id="15" name="Picture 4" descr="new-bbsrc-colou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854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a:lvl1pPr>
          </a:lstStyle>
          <a:p>
            <a:pPr>
              <a:defRPr/>
            </a:pPr>
            <a:r>
              <a:rPr lang="en-GB">
                <a:solidFill>
                  <a:srgbClr val="FFFFFF"/>
                </a:solidFill>
              </a:rPr>
              <a:t>#</a:t>
            </a:r>
            <a:fld id="{B0053DC8-A907-409B-9281-172ECF4C2122}"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91390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pPr>
              <a:defRPr/>
            </a:pPr>
            <a:r>
              <a:rPr lang="en-GB">
                <a:solidFill>
                  <a:srgbClr val="FFFFFF"/>
                </a:solidFill>
              </a:rPr>
              <a:t>#</a:t>
            </a:r>
            <a:fld id="{1A42ED35-7357-4CD1-9F42-5A4BD2A37F1A}"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617171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pPr>
              <a:defRPr/>
            </a:pPr>
            <a:r>
              <a:rPr lang="en-GB">
                <a:solidFill>
                  <a:srgbClr val="FFFFFF"/>
                </a:solidFill>
              </a:rPr>
              <a:t>#</a:t>
            </a:r>
            <a:fld id="{8AE5204C-7BD2-4183-A6C3-0FF5FBC10538}"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09911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6" name="Picture 4"/>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302858" y="6245225"/>
            <a:ext cx="1483820" cy="50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39349" y="274638"/>
            <a:ext cx="9133251" cy="778098"/>
          </a:xfrm>
        </p:spPr>
        <p:txBody>
          <a:bodyPr/>
          <a:lstStyle>
            <a:lvl1pPr algn="l">
              <a:defRPr sz="3600"/>
            </a:lvl1pPr>
          </a:lstStyle>
          <a:p>
            <a:r>
              <a:rPr lang="en-US" dirty="0"/>
              <a:t>Click to edit Master title style</a:t>
            </a:r>
            <a:endParaRPr lang="en-GB" dirty="0"/>
          </a:p>
        </p:txBody>
      </p:sp>
      <p:sp>
        <p:nvSpPr>
          <p:cNvPr id="3" name="Content Placeholder 2"/>
          <p:cNvSpPr>
            <a:spLocks noGrp="1"/>
          </p:cNvSpPr>
          <p:nvPr>
            <p:ph idx="1"/>
          </p:nvPr>
        </p:nvSpPr>
        <p:spPr>
          <a:xfrm>
            <a:off x="609600" y="1681293"/>
            <a:ext cx="10972800" cy="4444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525000" y="162653"/>
            <a:ext cx="2377604" cy="989915"/>
          </a:xfrm>
          <a:prstGeom prst="rect">
            <a:avLst/>
          </a:prstGeom>
        </p:spPr>
      </p:pic>
      <p:cxnSp>
        <p:nvCxnSpPr>
          <p:cNvPr id="8" name="Straight Connector 7"/>
          <p:cNvCxnSpPr/>
          <p:nvPr userDrawn="1"/>
        </p:nvCxnSpPr>
        <p:spPr>
          <a:xfrm flipH="1" flipV="1">
            <a:off x="239186" y="1143000"/>
            <a:ext cx="9133414" cy="9568"/>
          </a:xfrm>
          <a:prstGeom prst="line">
            <a:avLst/>
          </a:prstGeom>
          <a:ln w="57150">
            <a:solidFill>
              <a:srgbClr val="FED117"/>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4220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pPr>
              <a:defRPr/>
            </a:pPr>
            <a:r>
              <a:rPr lang="en-GB">
                <a:solidFill>
                  <a:srgbClr val="FFFFFF"/>
                </a:solidFill>
              </a:rPr>
              <a:t>#</a:t>
            </a:r>
            <a:fld id="{38461492-9C34-4F7C-B22C-21E4D10BA587}"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023296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pPr>
              <a:defRPr/>
            </a:pPr>
            <a:r>
              <a:rPr lang="en-GB">
                <a:solidFill>
                  <a:srgbClr val="FFFFFF"/>
                </a:solidFill>
              </a:rPr>
              <a:t>#</a:t>
            </a:r>
            <a:fld id="{8E2DC83E-DD0B-4F9F-8D49-6290C2F5ABDE}"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165373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pPr>
              <a:defRPr/>
            </a:pPr>
            <a:r>
              <a:rPr lang="en-GB">
                <a:solidFill>
                  <a:srgbClr val="FFFFFF"/>
                </a:solidFill>
              </a:rPr>
              <a:t>#</a:t>
            </a:r>
            <a:fld id="{A9833350-2A14-4F60-B4A1-8E0386720F62}"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5111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0" y="6525344"/>
            <a:ext cx="1775520" cy="332656"/>
          </a:xfrm>
        </p:spPr>
        <p:txBody>
          <a:bodyPr/>
          <a:lstStyle>
            <a:lvl1pPr algn="l">
              <a:defRPr/>
            </a:lvl1pPr>
          </a:lstStyle>
          <a:p>
            <a:pPr>
              <a:defRPr/>
            </a:pPr>
            <a:r>
              <a:rPr lang="en-GB">
                <a:solidFill>
                  <a:srgbClr val="FFFFFF"/>
                </a:solidFill>
              </a:rPr>
              <a:t>#</a:t>
            </a:r>
            <a:fld id="{BEE09BE5-14AF-493D-AC29-AED820322602}" type="slidenum">
              <a:rPr lang="en-GB" smtClean="0">
                <a:solidFill>
                  <a:srgbClr val="FFFFFF"/>
                </a:solidFill>
              </a:rPr>
              <a:pPr>
                <a:defRPr/>
              </a:pPr>
              <a:t>‹#›</a:t>
            </a:fld>
            <a:endParaRPr lang="en-GB">
              <a:solidFill>
                <a:srgbClr val="FFFFFF"/>
              </a:solidFill>
            </a:endParaRPr>
          </a:p>
        </p:txBody>
      </p:sp>
      <p:pic>
        <p:nvPicPr>
          <p:cNvPr id="3" name="Picture 2" descr="rothowithr (2).JPG"/>
          <p:cNvPicPr>
            <a:picLocks noChangeAspect="1"/>
          </p:cNvPicPr>
          <p:nvPr userDrawn="1"/>
        </p:nvPicPr>
        <p:blipFill>
          <a:blip r:embed="rId2" cstate="print"/>
          <a:stretch>
            <a:fillRect/>
          </a:stretch>
        </p:blipFill>
        <p:spPr>
          <a:xfrm>
            <a:off x="11521870" y="6209880"/>
            <a:ext cx="670045" cy="648072"/>
          </a:xfrm>
          <a:prstGeom prst="rect">
            <a:avLst/>
          </a:prstGeom>
        </p:spPr>
      </p:pic>
      <p:pic>
        <p:nvPicPr>
          <p:cNvPr id="5" name="Picture 5" descr="new-bbsrc-colour.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9408" y="6471624"/>
            <a:ext cx="1270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553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r>
              <a:rPr lang="en-GB">
                <a:solidFill>
                  <a:srgbClr val="FFFFFF"/>
                </a:solidFill>
              </a:rPr>
              <a:t>#</a:t>
            </a:r>
            <a:fld id="{72817EA5-BB9D-4FB7-BCB9-A1DE3E94A784}"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66540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r>
              <a:rPr lang="en-GB">
                <a:solidFill>
                  <a:srgbClr val="FFFFFF"/>
                </a:solidFill>
              </a:rPr>
              <a:t>#</a:t>
            </a:r>
            <a:fld id="{CDF9C2EC-279F-41CA-8015-00627BEACE92}"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27603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pPr>
              <a:defRPr/>
            </a:pPr>
            <a:r>
              <a:rPr lang="en-GB">
                <a:solidFill>
                  <a:srgbClr val="FFFFFF"/>
                </a:solidFill>
              </a:rPr>
              <a:t>#</a:t>
            </a:r>
            <a:fld id="{22E14919-A9FE-4D3E-97D3-072C49120473}"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857136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pPr>
              <a:defRPr/>
            </a:pPr>
            <a:r>
              <a:rPr lang="en-GB">
                <a:solidFill>
                  <a:srgbClr val="FFFFFF"/>
                </a:solidFill>
              </a:rPr>
              <a:t>#</a:t>
            </a:r>
            <a:fld id="{1764A0BB-27C4-4DBE-8A37-C5D00315772C}"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065019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sz="quarter" idx="1"/>
          </p:nvPr>
        </p:nvSpPr>
        <p:spPr>
          <a:xfrm>
            <a:off x="609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09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6197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a:xfrm>
            <a:off x="9652000" y="6553200"/>
            <a:ext cx="2540000" cy="457200"/>
          </a:xfrm>
        </p:spPr>
        <p:txBody>
          <a:bodyPr/>
          <a:lstStyle>
            <a:lvl1pPr>
              <a:defRPr/>
            </a:lvl1pPr>
          </a:lstStyle>
          <a:p>
            <a:pPr>
              <a:defRPr/>
            </a:pPr>
            <a:r>
              <a:rPr lang="en-GB">
                <a:solidFill>
                  <a:srgbClr val="FFFFFF"/>
                </a:solidFill>
              </a:rPr>
              <a:t>#</a:t>
            </a:r>
            <a:fld id="{C3A08867-15B8-4190-A91A-0BE0DE88C906}"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820089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0"/>
          </p:nvPr>
        </p:nvSpPr>
        <p:spPr>
          <a:xfrm>
            <a:off x="9652000" y="6553200"/>
            <a:ext cx="2540000" cy="457200"/>
          </a:xfrm>
        </p:spPr>
        <p:txBody>
          <a:bodyPr/>
          <a:lstStyle>
            <a:lvl1pPr>
              <a:defRPr/>
            </a:lvl1pPr>
          </a:lstStyle>
          <a:p>
            <a:pPr>
              <a:defRPr/>
            </a:pPr>
            <a:r>
              <a:rPr lang="en-GB">
                <a:solidFill>
                  <a:srgbClr val="FFFFFF"/>
                </a:solidFill>
              </a:rPr>
              <a:t>#</a:t>
            </a:r>
            <a:fld id="{A9D8B5E2-D288-4BBD-B55A-9A46AD364B1A}"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85532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1" name="Picture 2" descr="new-bbsrc-colour.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009717" y="6453188"/>
            <a:ext cx="1270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1345" y="6155992"/>
            <a:ext cx="658567" cy="657558"/>
          </a:xfrm>
          <a:prstGeom prst="rect">
            <a:avLst/>
          </a:prstGeom>
        </p:spPr>
      </p:pic>
      <p:sp>
        <p:nvSpPr>
          <p:cNvPr id="10" name="Title 1"/>
          <p:cNvSpPr>
            <a:spLocks noGrp="1"/>
          </p:cNvSpPr>
          <p:nvPr>
            <p:ph type="title"/>
          </p:nvPr>
        </p:nvSpPr>
        <p:spPr>
          <a:xfrm>
            <a:off x="239349" y="274638"/>
            <a:ext cx="9133251" cy="778098"/>
          </a:xfrm>
        </p:spPr>
        <p:txBody>
          <a:bodyPr/>
          <a:lstStyle>
            <a:lvl1pPr algn="l">
              <a:defRPr sz="3600"/>
            </a:lvl1pPr>
          </a:lstStyle>
          <a:p>
            <a:r>
              <a:rPr lang="en-US" dirty="0"/>
              <a:t>Click to edit Master title style</a:t>
            </a:r>
            <a:endParaRPr lang="en-GB" dirty="0"/>
          </a:p>
        </p:txBody>
      </p:sp>
      <p:sp>
        <p:nvSpPr>
          <p:cNvPr id="12" name="Content Placeholder 2"/>
          <p:cNvSpPr>
            <a:spLocks noGrp="1"/>
          </p:cNvSpPr>
          <p:nvPr>
            <p:ph idx="1"/>
          </p:nvPr>
        </p:nvSpPr>
        <p:spPr>
          <a:xfrm>
            <a:off x="609600" y="1681293"/>
            <a:ext cx="10972800" cy="4444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8952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130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92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51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658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8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492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descr="rothowithr (2).JPG"/>
          <p:cNvPicPr>
            <a:picLocks noChangeAspect="1"/>
          </p:cNvPicPr>
          <p:nvPr userDrawn="1"/>
        </p:nvPicPr>
        <p:blipFill>
          <a:blip r:embed="rId2" cstate="print"/>
          <a:stretch>
            <a:fillRect/>
          </a:stretch>
        </p:blipFill>
        <p:spPr>
          <a:xfrm>
            <a:off x="10704513" y="72008"/>
            <a:ext cx="1386228" cy="1340768"/>
          </a:xfrm>
          <a:prstGeom prst="rect">
            <a:avLst/>
          </a:prstGeom>
        </p:spPr>
      </p:pic>
      <p:cxnSp>
        <p:nvCxnSpPr>
          <p:cNvPr id="8" name="Straight Connector 7"/>
          <p:cNvCxnSpPr/>
          <p:nvPr userDrawn="1"/>
        </p:nvCxnSpPr>
        <p:spPr>
          <a:xfrm>
            <a:off x="143339" y="980728"/>
            <a:ext cx="10273141" cy="0"/>
          </a:xfrm>
          <a:prstGeom prst="line">
            <a:avLst/>
          </a:prstGeom>
          <a:ln>
            <a:solidFill>
              <a:srgbClr val="18472A"/>
            </a:solidFill>
          </a:ln>
        </p:spPr>
        <p:style>
          <a:lnRef idx="3">
            <a:schemeClr val="accent3"/>
          </a:lnRef>
          <a:fillRef idx="0">
            <a:schemeClr val="accent3"/>
          </a:fillRef>
          <a:effectRef idx="2">
            <a:schemeClr val="accent3"/>
          </a:effectRef>
          <a:fontRef idx="minor">
            <a:schemeClr val="tx1"/>
          </a:fontRef>
        </p:style>
      </p:cxnSp>
      <p:pic>
        <p:nvPicPr>
          <p:cNvPr id="1027" name="Picture 3" descr="Z:\MeT-RO_logo_small.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7703" y="5829240"/>
            <a:ext cx="1384613" cy="93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577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a:xfrm>
            <a:off x="609600" y="6245225"/>
            <a:ext cx="2844800" cy="476250"/>
          </a:xfrm>
          <a:prstGeom prst="rect">
            <a:avLst/>
          </a:prstGeom>
        </p:spPr>
        <p:txBody>
          <a:bodyPr/>
          <a:lstStyle>
            <a:lvl1pPr>
              <a:defRPr/>
            </a:lvl1pPr>
          </a:lstStyle>
          <a:p>
            <a:pPr>
              <a:defRPr/>
            </a:pPr>
            <a:endParaRPr lang="en-GB">
              <a:solidFill>
                <a:srgbClr val="FFFFFF"/>
              </a:solidFill>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GB">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BAD27333-BA65-423F-921A-B4F2FF8B2827}" type="slidenum">
              <a:rPr lang="en-GB" smtClean="0">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089524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17" y="-26987"/>
            <a:ext cx="12192001"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06367" y="6111876"/>
            <a:ext cx="185631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03985" y="5341938"/>
            <a:ext cx="128904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extLst>
      <p:ext uri="{BB962C8B-B14F-4D97-AF65-F5344CB8AC3E}">
        <p14:creationId xmlns:p14="http://schemas.microsoft.com/office/powerpoint/2010/main" val="3813947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597842-F312-4A4B-AF76-3B19F596543A}"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2433142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97842-F312-4A4B-AF76-3B19F596543A}"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929666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4244442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597842-F312-4A4B-AF76-3B19F596543A}"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1872996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597842-F312-4A4B-AF76-3B19F596543A}"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2618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597842-F312-4A4B-AF76-3B19F596543A}" type="datetimeFigureOut">
              <a:rPr lang="en-GB" smtClean="0"/>
              <a:t>08/11/2018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16695521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597842-F312-4A4B-AF76-3B19F596543A}" type="datetimeFigureOut">
              <a:rPr lang="en-GB" smtClean="0"/>
              <a:t>08/11/2018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3470766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597842-F312-4A4B-AF76-3B19F596543A}" type="datetimeFigureOut">
              <a:rPr lang="en-GB" smtClean="0"/>
              <a:t>08/11/2018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1813014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597842-F312-4A4B-AF76-3B19F596543A}"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557897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597842-F312-4A4B-AF76-3B19F596543A}"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2762161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97842-F312-4A4B-AF76-3B19F596543A}"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19588892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97842-F312-4A4B-AF76-3B19F596543A}"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220508-E41B-4795-91A6-209F63CD3D38}" type="slidenum">
              <a:rPr lang="en-GB" smtClean="0"/>
              <a:t>‹#›</a:t>
            </a:fld>
            <a:endParaRPr lang="en-GB"/>
          </a:p>
        </p:txBody>
      </p:sp>
    </p:spTree>
    <p:extLst>
      <p:ext uri="{BB962C8B-B14F-4D97-AF65-F5344CB8AC3E}">
        <p14:creationId xmlns:p14="http://schemas.microsoft.com/office/powerpoint/2010/main" val="950084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a:t>Click to edit Master text styles</a:t>
            </a:r>
          </a:p>
          <a:p>
            <a:pPr lvl="1"/>
            <a:r>
              <a:rPr lang="en-US"/>
              <a:t>Second level</a:t>
            </a:r>
          </a:p>
          <a:p>
            <a:pPr lvl="2"/>
            <a:r>
              <a:rPr lang="en-US"/>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3200" b="1">
                <a:solidFill>
                  <a:srgbClr val="18472A"/>
                </a:solidFill>
                <a:effectLst>
                  <a:outerShdw blurRad="38100" dist="38100" dir="2700000" algn="tl">
                    <a:srgbClr val="000000">
                      <a:alpha val="43137"/>
                    </a:srgbClr>
                  </a:outerShdw>
                </a:effectLst>
                <a:latin typeface="+mn-lt"/>
                <a:cs typeface="Arial" pitchFamily="34" charset="0"/>
              </a:defRPr>
            </a:lvl1pPr>
          </a:lstStyle>
          <a:p>
            <a:r>
              <a:rPr lang="en-US"/>
              <a:t>Click to edit Master title style</a:t>
            </a:r>
            <a:endParaRPr lang="en-GB" dirty="0"/>
          </a:p>
        </p:txBody>
      </p:sp>
      <p:sp>
        <p:nvSpPr>
          <p:cNvPr id="8" name="Slide Number Placeholder 5"/>
          <p:cNvSpPr>
            <a:spLocks noGrp="1"/>
          </p:cNvSpPr>
          <p:nvPr>
            <p:ph type="sldNum" sz="quarter" idx="13"/>
          </p:nvPr>
        </p:nvSpPr>
        <p:spPr>
          <a:xfrm>
            <a:off x="143933" y="6381751"/>
            <a:ext cx="958851"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cs typeface="Arial" pitchFamily="34" charset="0"/>
              </a:defRPr>
            </a:lvl1pPr>
          </a:lstStyle>
          <a:p>
            <a:r>
              <a:rPr lang="en-GB"/>
              <a:t>Slide </a:t>
            </a:r>
            <a:fld id="{EC20D891-D16F-4DBC-994B-F1964AD6CE54}" type="slidenum">
              <a:rPr lang="en-GB" smtClean="0"/>
              <a:pPr/>
              <a:t>‹#›</a:t>
            </a:fld>
            <a:endParaRPr lang="en-GB"/>
          </a:p>
        </p:txBody>
      </p:sp>
      <p:sp>
        <p:nvSpPr>
          <p:cNvPr id="9" name="Date Placeholder 3"/>
          <p:cNvSpPr>
            <a:spLocks noGrp="1"/>
          </p:cNvSpPr>
          <p:nvPr>
            <p:ph type="dt" sz="half" idx="14"/>
          </p:nvPr>
        </p:nvSpPr>
        <p:spPr>
          <a:xfrm>
            <a:off x="1200151" y="6381751"/>
            <a:ext cx="1246716" cy="365125"/>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cs typeface="Arial" pitchFamily="34" charset="0"/>
              </a:defRPr>
            </a:lvl1pPr>
          </a:lstStyle>
          <a:p>
            <a:fld id="{A7B33C50-CEA9-4C4B-9EBB-2B6303F170A1}" type="datetimeFigureOut">
              <a:rPr lang="en-GB" smtClean="0"/>
              <a:pPr/>
              <a:t>08/11/2018</a:t>
            </a:fld>
            <a:endParaRPr lang="en-GB"/>
          </a:p>
        </p:txBody>
      </p:sp>
      <p:sp>
        <p:nvSpPr>
          <p:cNvPr id="10"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pic>
        <p:nvPicPr>
          <p:cNvPr id="12" name="Picture 2" descr="rothowithr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03984" y="71439"/>
            <a:ext cx="1386416"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cxnSpLocks noChangeShapeType="1"/>
          </p:cNvCxnSpPr>
          <p:nvPr userDrawn="1"/>
        </p:nvCxnSpPr>
        <p:spPr bwMode="auto">
          <a:xfrm>
            <a:off x="0" y="981075"/>
            <a:ext cx="10416117" cy="0"/>
          </a:xfrm>
          <a:prstGeom prst="line">
            <a:avLst/>
          </a:prstGeom>
          <a:noFill/>
          <a:ln w="38100">
            <a:solidFill>
              <a:srgbClr val="18472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cxnSp>
      <p:pic>
        <p:nvPicPr>
          <p:cNvPr id="15" name="Picture 4" descr="new-bbsrc-colou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67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5904604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35360" y="908720"/>
            <a:ext cx="11425269" cy="5184576"/>
          </a:xfrm>
          <a:prstGeom prst="rect">
            <a:avLst/>
          </a:prstGeom>
        </p:spPr>
        <p:txBody>
          <a:bodyPr/>
          <a:lstStyle>
            <a:lvl1pPr>
              <a:defRPr sz="1800">
                <a:solidFill>
                  <a:srgbClr val="18472A"/>
                </a:solidFill>
              </a:defRPr>
            </a:lvl1pPr>
          </a:lstStyle>
          <a:p>
            <a:pPr lvl="0"/>
            <a:r>
              <a:rPr lang="en-US" noProof="0"/>
              <a:t>Click icon to add picture</a:t>
            </a:r>
            <a:endParaRPr lang="en-GB" noProof="0" dirty="0"/>
          </a:p>
        </p:txBody>
      </p:sp>
      <p:sp>
        <p:nvSpPr>
          <p:cNvPr id="8" name="Title 1"/>
          <p:cNvSpPr>
            <a:spLocks noGrp="1"/>
          </p:cNvSpPr>
          <p:nvPr>
            <p:ph type="title"/>
          </p:nvPr>
        </p:nvSpPr>
        <p:spPr>
          <a:xfrm>
            <a:off x="335360" y="116632"/>
            <a:ext cx="11425269" cy="720080"/>
          </a:xfrm>
          <a:prstGeom prst="rect">
            <a:avLst/>
          </a:prstGeom>
        </p:spPr>
        <p:txBody>
          <a:bodyPr/>
          <a:lstStyle>
            <a:lvl1pPr algn="l">
              <a:defRPr sz="3200" b="1">
                <a:solidFill>
                  <a:srgbClr val="18472A"/>
                </a:solidFill>
                <a:effectLst>
                  <a:outerShdw blurRad="38100" dist="38100" dir="2700000" algn="tl">
                    <a:srgbClr val="000000">
                      <a:alpha val="43137"/>
                    </a:srgbClr>
                  </a:outerShdw>
                </a:effectLst>
                <a:latin typeface="+mn-lt"/>
                <a:cs typeface="Arial" pitchFamily="34" charset="0"/>
              </a:defRPr>
            </a:lvl1pPr>
          </a:lstStyle>
          <a:p>
            <a:r>
              <a:rPr lang="en-US"/>
              <a:t>Click to edit Master title style</a:t>
            </a:r>
            <a:endParaRPr lang="en-GB" dirty="0"/>
          </a:p>
        </p:txBody>
      </p:sp>
      <p:sp>
        <p:nvSpPr>
          <p:cNvPr id="6" name="Slide Number Placeholder 5"/>
          <p:cNvSpPr>
            <a:spLocks noGrp="1"/>
          </p:cNvSpPr>
          <p:nvPr>
            <p:ph type="sldNum" sz="quarter" idx="11"/>
          </p:nvPr>
        </p:nvSpPr>
        <p:spPr>
          <a:xfrm>
            <a:off x="143933" y="6381751"/>
            <a:ext cx="958851"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cs typeface="Arial" pitchFamily="34" charset="0"/>
              </a:defRPr>
            </a:lvl1pPr>
          </a:lstStyle>
          <a:p>
            <a:r>
              <a:rPr lang="en-GB"/>
              <a:t>Slide </a:t>
            </a:r>
            <a:fld id="{F8D19956-60B8-4EB2-AB0E-CD5E7176EB74}" type="slidenum">
              <a:rPr lang="en-GB" smtClean="0"/>
              <a:pPr/>
              <a:t>‹#›</a:t>
            </a:fld>
            <a:endParaRPr lang="en-GB"/>
          </a:p>
        </p:txBody>
      </p:sp>
      <p:sp>
        <p:nvSpPr>
          <p:cNvPr id="9" name="Date Placeholder 3"/>
          <p:cNvSpPr>
            <a:spLocks noGrp="1"/>
          </p:cNvSpPr>
          <p:nvPr>
            <p:ph type="dt" sz="half" idx="12"/>
          </p:nvPr>
        </p:nvSpPr>
        <p:spPr>
          <a:xfrm>
            <a:off x="1200151" y="6381751"/>
            <a:ext cx="1246716" cy="365125"/>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cs typeface="Arial" pitchFamily="34" charset="0"/>
              </a:defRPr>
            </a:lvl1pPr>
          </a:lstStyle>
          <a:p>
            <a:fld id="{281E1985-9C67-44A3-9051-8303A934F513}" type="datetimeFigureOut">
              <a:rPr lang="en-GB" smtClean="0"/>
              <a:pPr/>
              <a:t>08/11/2018</a:t>
            </a:fld>
            <a:endParaRPr lang="en-GB"/>
          </a:p>
        </p:txBody>
      </p:sp>
      <p:pic>
        <p:nvPicPr>
          <p:cNvPr id="10" name="Picture 1" descr="rothowithr (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79200" y="6165850"/>
            <a:ext cx="6688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new-bbsrc-colour.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09717" y="6453188"/>
            <a:ext cx="1270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7892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4"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pic>
        <p:nvPicPr>
          <p:cNvPr id="5" name="Picture 4" descr="rothowithr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03984" y="71439"/>
            <a:ext cx="1386416"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981075"/>
            <a:ext cx="10416117" cy="0"/>
          </a:xfrm>
          <a:prstGeom prst="line">
            <a:avLst/>
          </a:prstGeom>
          <a:ln>
            <a:solidFill>
              <a:srgbClr val="18472A"/>
            </a:solidFill>
          </a:ln>
        </p:spPr>
        <p:style>
          <a:lnRef idx="3">
            <a:schemeClr val="accent3"/>
          </a:lnRef>
          <a:fillRef idx="0">
            <a:schemeClr val="accent3"/>
          </a:fillRef>
          <a:effectRef idx="2">
            <a:schemeClr val="accent3"/>
          </a:effectRef>
          <a:fontRef idx="minor">
            <a:schemeClr val="tx1"/>
          </a:fontRef>
        </p:style>
      </p:cxnSp>
      <p:pic>
        <p:nvPicPr>
          <p:cNvPr id="7" name="Picture 8" descr="new-bbsrc-colou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2800" b="1">
                <a:solidFill>
                  <a:srgbClr val="18472A"/>
                </a:solidFill>
                <a:effectLst/>
                <a:latin typeface="+mn-lt"/>
                <a:cs typeface="Arial" pitchFamily="34" charset="0"/>
              </a:defRPr>
            </a:lvl1pPr>
          </a:lstStyle>
          <a:p>
            <a:r>
              <a:rPr lang="en-US"/>
              <a:t>Click to edit Master title style</a:t>
            </a:r>
            <a:endParaRPr lang="en-GB" dirty="0"/>
          </a:p>
        </p:txBody>
      </p:sp>
    </p:spTree>
    <p:extLst>
      <p:ext uri="{BB962C8B-B14F-4D97-AF65-F5344CB8AC3E}">
        <p14:creationId xmlns:p14="http://schemas.microsoft.com/office/powerpoint/2010/main" val="1836725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10801" y="6096000"/>
            <a:ext cx="16002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7" name="Picture 6"/>
          <p:cNvPicPr>
            <a:picLocks noChangeAspect="1"/>
          </p:cNvPicPr>
          <p:nvPr userDrawn="1"/>
        </p:nvPicPr>
        <p:blipFill>
          <a:blip r:embed="rId4"/>
          <a:stretch>
            <a:fillRect/>
          </a:stretch>
        </p:blipFill>
        <p:spPr>
          <a:xfrm>
            <a:off x="533400" y="460504"/>
            <a:ext cx="4070244" cy="1212722"/>
          </a:xfrm>
          <a:prstGeom prst="rect">
            <a:avLst/>
          </a:prstGeom>
        </p:spPr>
      </p:pic>
      <p:graphicFrame>
        <p:nvGraphicFramePr>
          <p:cNvPr id="6" name="Object 5"/>
          <p:cNvGraphicFramePr>
            <a:graphicFrameLocks noChangeAspect="1"/>
          </p:cNvGraphicFramePr>
          <p:nvPr userDrawn="1">
            <p:extLst/>
          </p:nvPr>
        </p:nvGraphicFramePr>
        <p:xfrm>
          <a:off x="675746" y="1982165"/>
          <a:ext cx="238654" cy="4011269"/>
        </p:xfrm>
        <a:graphic>
          <a:graphicData uri="http://schemas.openxmlformats.org/presentationml/2006/ole">
            <mc:AlternateContent xmlns:mc="http://schemas.openxmlformats.org/markup-compatibility/2006">
              <mc:Choice xmlns:v="urn:schemas-microsoft-com:vml" Requires="v">
                <p:oleObj spid="_x0000_s4118" name="CorelDRAW" r:id="rId5" imgW="308307" imgH="303415" progId="CorelDraw.Graphic.17">
                  <p:embed/>
                </p:oleObj>
              </mc:Choice>
              <mc:Fallback>
                <p:oleObj name="CorelDRAW" r:id="rId5" imgW="308307" imgH="303415" progId="CorelDraw.Graphic.17">
                  <p:embed/>
                  <p:pic>
                    <p:nvPicPr>
                      <p:cNvPr id="6" name="Object 5"/>
                      <p:cNvPicPr/>
                      <p:nvPr/>
                    </p:nvPicPr>
                    <p:blipFill>
                      <a:blip r:embed="rId6"/>
                      <a:stretch>
                        <a:fillRect/>
                      </a:stretch>
                    </p:blipFill>
                    <p:spPr>
                      <a:xfrm>
                        <a:off x="675746" y="1982165"/>
                        <a:ext cx="238654" cy="4011269"/>
                      </a:xfrm>
                      <a:prstGeom prst="rect">
                        <a:avLst/>
                      </a:prstGeom>
                    </p:spPr>
                  </p:pic>
                </p:oleObj>
              </mc:Fallback>
            </mc:AlternateContent>
          </a:graphicData>
        </a:graphic>
      </p:graphicFrame>
    </p:spTree>
    <p:extLst>
      <p:ext uri="{BB962C8B-B14F-4D97-AF65-F5344CB8AC3E}">
        <p14:creationId xmlns:p14="http://schemas.microsoft.com/office/powerpoint/2010/main" val="12940807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6"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02858" y="6245225"/>
            <a:ext cx="1483820" cy="50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39349" y="274638"/>
            <a:ext cx="9133251" cy="778098"/>
          </a:xfrm>
        </p:spPr>
        <p:txBody>
          <a:bodyPr/>
          <a:lstStyle>
            <a:lvl1pPr algn="l">
              <a:defRPr sz="3600"/>
            </a:lvl1pPr>
          </a:lstStyle>
          <a:p>
            <a:r>
              <a:rPr lang="en-US" dirty="0"/>
              <a:t>Click to edit Master title style</a:t>
            </a:r>
            <a:endParaRPr lang="en-GB" dirty="0"/>
          </a:p>
        </p:txBody>
      </p:sp>
      <p:sp>
        <p:nvSpPr>
          <p:cNvPr id="3" name="Content Placeholder 2"/>
          <p:cNvSpPr>
            <a:spLocks noGrp="1"/>
          </p:cNvSpPr>
          <p:nvPr>
            <p:ph idx="1"/>
          </p:nvPr>
        </p:nvSpPr>
        <p:spPr>
          <a:xfrm>
            <a:off x="609600" y="1681293"/>
            <a:ext cx="10972800" cy="4444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00" y="162653"/>
            <a:ext cx="2377604" cy="989915"/>
          </a:xfrm>
          <a:prstGeom prst="rect">
            <a:avLst/>
          </a:prstGeom>
        </p:spPr>
      </p:pic>
      <p:cxnSp>
        <p:nvCxnSpPr>
          <p:cNvPr id="8" name="Straight Connector 7"/>
          <p:cNvCxnSpPr/>
          <p:nvPr userDrawn="1"/>
        </p:nvCxnSpPr>
        <p:spPr>
          <a:xfrm flipH="1" flipV="1">
            <a:off x="239186" y="1143000"/>
            <a:ext cx="9133414" cy="9568"/>
          </a:xfrm>
          <a:prstGeom prst="line">
            <a:avLst/>
          </a:prstGeom>
          <a:ln w="57150">
            <a:solidFill>
              <a:srgbClr val="FED117"/>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5003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1" name="Picture 2" descr="new-bbsrc-colour.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09717" y="6453188"/>
            <a:ext cx="1270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1345" y="6155992"/>
            <a:ext cx="658567" cy="657558"/>
          </a:xfrm>
          <a:prstGeom prst="rect">
            <a:avLst/>
          </a:prstGeom>
        </p:spPr>
      </p:pic>
      <p:sp>
        <p:nvSpPr>
          <p:cNvPr id="10" name="Title 1"/>
          <p:cNvSpPr>
            <a:spLocks noGrp="1"/>
          </p:cNvSpPr>
          <p:nvPr>
            <p:ph type="title"/>
          </p:nvPr>
        </p:nvSpPr>
        <p:spPr>
          <a:xfrm>
            <a:off x="239349" y="274638"/>
            <a:ext cx="9133251" cy="778098"/>
          </a:xfrm>
        </p:spPr>
        <p:txBody>
          <a:bodyPr/>
          <a:lstStyle>
            <a:lvl1pPr algn="l">
              <a:defRPr sz="3600"/>
            </a:lvl1pPr>
          </a:lstStyle>
          <a:p>
            <a:r>
              <a:rPr lang="en-US" dirty="0"/>
              <a:t>Click to edit Master title style</a:t>
            </a:r>
            <a:endParaRPr lang="en-GB" dirty="0"/>
          </a:p>
        </p:txBody>
      </p:sp>
      <p:sp>
        <p:nvSpPr>
          <p:cNvPr id="12" name="Content Placeholder 2"/>
          <p:cNvSpPr>
            <a:spLocks noGrp="1"/>
          </p:cNvSpPr>
          <p:nvPr>
            <p:ph idx="1"/>
          </p:nvPr>
        </p:nvSpPr>
        <p:spPr>
          <a:xfrm>
            <a:off x="609600" y="1681293"/>
            <a:ext cx="10972800" cy="4444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80958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3677318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5689128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3375877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0631706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FC895EF-0694-47EB-A2EF-329BE74970A0}" type="datetimeFigureOut">
              <a:rPr lang="en-GB" smtClean="0"/>
              <a:t>08/11/2018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82689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30736353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FC895EF-0694-47EB-A2EF-329BE74970A0}" type="datetimeFigureOut">
              <a:rPr lang="en-GB" smtClean="0"/>
              <a:t>08/11/2018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836675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895EF-0694-47EB-A2EF-329BE74970A0}" type="datetimeFigureOut">
              <a:rPr lang="en-GB" smtClean="0"/>
              <a:t>08/11/2018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18153516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16569466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728275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050388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95EF-0694-47EB-A2EF-329BE74970A0}" type="datetimeFigureOut">
              <a:rPr lang="en-GB" smtClean="0"/>
              <a:t>08/11/2018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30011124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4"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pic>
        <p:nvPicPr>
          <p:cNvPr id="5" name="Picture 4" descr="rothowithr (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03984" y="71439"/>
            <a:ext cx="1386416"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981075"/>
            <a:ext cx="10416117" cy="0"/>
          </a:xfrm>
          <a:prstGeom prst="line">
            <a:avLst/>
          </a:prstGeom>
          <a:ln>
            <a:solidFill>
              <a:srgbClr val="18472A"/>
            </a:solidFill>
          </a:ln>
        </p:spPr>
        <p:style>
          <a:lnRef idx="3">
            <a:schemeClr val="accent3"/>
          </a:lnRef>
          <a:fillRef idx="0">
            <a:schemeClr val="accent3"/>
          </a:fillRef>
          <a:effectRef idx="2">
            <a:schemeClr val="accent3"/>
          </a:effectRef>
          <a:fontRef idx="minor">
            <a:schemeClr val="tx1"/>
          </a:fontRef>
        </p:style>
      </p:cxnSp>
      <p:pic>
        <p:nvPicPr>
          <p:cNvPr id="7" name="Picture 8" descr="new-bbsrc-colou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2800" b="1">
                <a:solidFill>
                  <a:srgbClr val="18472A"/>
                </a:solidFill>
                <a:effectLst/>
                <a:latin typeface="+mn-lt"/>
                <a:cs typeface="Arial" pitchFamily="34" charset="0"/>
              </a:defRPr>
            </a:lvl1pPr>
          </a:lstStyle>
          <a:p>
            <a:r>
              <a:rPr lang="en-US"/>
              <a:t>Click to edit Master title style</a:t>
            </a:r>
            <a:endParaRPr lang="en-GB" dirty="0"/>
          </a:p>
        </p:txBody>
      </p:sp>
    </p:spTree>
    <p:extLst>
      <p:ext uri="{BB962C8B-B14F-4D97-AF65-F5344CB8AC3E}">
        <p14:creationId xmlns:p14="http://schemas.microsoft.com/office/powerpoint/2010/main" val="38872177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431371" y="1556792"/>
            <a:ext cx="11233248" cy="4680520"/>
          </a:xfrm>
          <a:prstGeom prst="rect">
            <a:avLst/>
          </a:prstGeom>
        </p:spPr>
        <p:txBody>
          <a:bodyPr/>
          <a:lstStyle>
            <a:lvl1pPr>
              <a:defRPr sz="2400">
                <a:solidFill>
                  <a:srgbClr val="18472A"/>
                </a:solidFill>
              </a:defRPr>
            </a:lvl1pPr>
            <a:lvl2pPr>
              <a:buFont typeface="Wingdings" pitchFamily="2" charset="2"/>
              <a:buChar char="Ø"/>
              <a:defRPr sz="2000">
                <a:solidFill>
                  <a:srgbClr val="18472A"/>
                </a:solidFill>
              </a:defRPr>
            </a:lvl2pPr>
            <a:lvl3pPr>
              <a:buFont typeface="Courier New" pitchFamily="49" charset="0"/>
              <a:buChar char="o"/>
              <a:defRPr sz="1800">
                <a:solidFill>
                  <a:srgbClr val="18472A"/>
                </a:solidFill>
              </a:defRPr>
            </a:lvl3pPr>
            <a:lvl4pPr>
              <a:defRPr sz="2000">
                <a:solidFill>
                  <a:srgbClr val="18472A"/>
                </a:solidFill>
              </a:defRPr>
            </a:lvl4pPr>
            <a:lvl5pPr>
              <a:defRPr sz="2000">
                <a:solidFill>
                  <a:srgbClr val="18472A"/>
                </a:solidFill>
              </a:defRPr>
            </a:lvl5pPr>
          </a:lstStyle>
          <a:p>
            <a:pPr lvl="0"/>
            <a:r>
              <a:rPr lang="en-US"/>
              <a:t>Click to edit Master text styles</a:t>
            </a:r>
          </a:p>
          <a:p>
            <a:pPr lvl="1"/>
            <a:r>
              <a:rPr lang="en-US"/>
              <a:t>Second level</a:t>
            </a:r>
          </a:p>
          <a:p>
            <a:pPr lvl="2"/>
            <a:r>
              <a:rPr lang="en-US"/>
              <a:t>Third level</a:t>
            </a:r>
          </a:p>
        </p:txBody>
      </p:sp>
      <p:sp>
        <p:nvSpPr>
          <p:cNvPr id="11" name="Title 1"/>
          <p:cNvSpPr>
            <a:spLocks noGrp="1"/>
          </p:cNvSpPr>
          <p:nvPr>
            <p:ph type="title"/>
          </p:nvPr>
        </p:nvSpPr>
        <p:spPr>
          <a:xfrm>
            <a:off x="335360" y="116632"/>
            <a:ext cx="10081120" cy="720080"/>
          </a:xfrm>
          <a:prstGeom prst="rect">
            <a:avLst/>
          </a:prstGeom>
        </p:spPr>
        <p:txBody>
          <a:bodyPr/>
          <a:lstStyle>
            <a:lvl1pPr algn="l">
              <a:defRPr sz="3200" b="1">
                <a:solidFill>
                  <a:srgbClr val="18472A"/>
                </a:solidFill>
                <a:effectLst>
                  <a:outerShdw blurRad="38100" dist="38100" dir="2700000" algn="tl">
                    <a:srgbClr val="000000">
                      <a:alpha val="43137"/>
                    </a:srgbClr>
                  </a:outerShdw>
                </a:effectLst>
                <a:latin typeface="+mn-lt"/>
                <a:cs typeface="Arial" pitchFamily="34" charset="0"/>
              </a:defRPr>
            </a:lvl1pPr>
          </a:lstStyle>
          <a:p>
            <a:r>
              <a:rPr lang="en-US"/>
              <a:t>Click to edit Master title style</a:t>
            </a:r>
            <a:endParaRPr lang="en-GB" dirty="0"/>
          </a:p>
        </p:txBody>
      </p:sp>
      <p:sp>
        <p:nvSpPr>
          <p:cNvPr id="8" name="Slide Number Placeholder 5"/>
          <p:cNvSpPr>
            <a:spLocks noGrp="1"/>
          </p:cNvSpPr>
          <p:nvPr>
            <p:ph type="sldNum" sz="quarter" idx="13"/>
          </p:nvPr>
        </p:nvSpPr>
        <p:spPr>
          <a:xfrm>
            <a:off x="143933" y="6381751"/>
            <a:ext cx="958851"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898989"/>
                </a:solidFill>
                <a:cs typeface="Arial" pitchFamily="34" charset="0"/>
              </a:defRPr>
            </a:lvl1pPr>
          </a:lstStyle>
          <a:p>
            <a:r>
              <a:rPr lang="en-GB"/>
              <a:t>Slide </a:t>
            </a:r>
            <a:fld id="{EC20D891-D16F-4DBC-994B-F1964AD6CE54}" type="slidenum">
              <a:rPr lang="en-GB" smtClean="0"/>
              <a:pPr/>
              <a:t>‹#›</a:t>
            </a:fld>
            <a:endParaRPr lang="en-GB"/>
          </a:p>
        </p:txBody>
      </p:sp>
      <p:sp>
        <p:nvSpPr>
          <p:cNvPr id="9" name="Date Placeholder 3"/>
          <p:cNvSpPr>
            <a:spLocks noGrp="1"/>
          </p:cNvSpPr>
          <p:nvPr>
            <p:ph type="dt" sz="half" idx="14"/>
          </p:nvPr>
        </p:nvSpPr>
        <p:spPr>
          <a:xfrm>
            <a:off x="1200151" y="6381751"/>
            <a:ext cx="1246716" cy="365125"/>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cs typeface="Arial" pitchFamily="34" charset="0"/>
              </a:defRPr>
            </a:lvl1pPr>
          </a:lstStyle>
          <a:p>
            <a:fld id="{A7B33C50-CEA9-4C4B-9EBB-2B6303F170A1}" type="datetimeFigureOut">
              <a:rPr lang="en-GB" smtClean="0"/>
              <a:pPr/>
              <a:t>08/11/2018</a:t>
            </a:fld>
            <a:endParaRPr lang="en-GB"/>
          </a:p>
        </p:txBody>
      </p:sp>
      <p:sp>
        <p:nvSpPr>
          <p:cNvPr id="10" name="Title 11"/>
          <p:cNvSpPr>
            <a:spLocks noGrp="1"/>
          </p:cNvSpPr>
          <p:nvPr userDrawn="1"/>
        </p:nvSpPr>
        <p:spPr>
          <a:xfrm>
            <a:off x="1151467" y="3076575"/>
            <a:ext cx="9889067" cy="7048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300163" hangingPunct="0">
              <a:defRPr/>
            </a:pPr>
            <a:endParaRPr lang="en-GB" sz="2800" b="1" dirty="0">
              <a:solidFill>
                <a:srgbClr val="18472A"/>
              </a:solidFill>
              <a:effectLst>
                <a:outerShdw blurRad="38100" dist="38100" dir="2700000" algn="tl">
                  <a:srgbClr val="DDDDDD"/>
                </a:outerShdw>
              </a:effectLst>
              <a:latin typeface="Arial" charset="0"/>
              <a:cs typeface="Arial" charset="0"/>
              <a:sym typeface="Arial" charset="0"/>
            </a:endParaRPr>
          </a:p>
        </p:txBody>
      </p:sp>
      <p:cxnSp>
        <p:nvCxnSpPr>
          <p:cNvPr id="13" name="Straight Connector 12"/>
          <p:cNvCxnSpPr>
            <a:cxnSpLocks noChangeShapeType="1"/>
          </p:cNvCxnSpPr>
          <p:nvPr userDrawn="1"/>
        </p:nvCxnSpPr>
        <p:spPr bwMode="auto">
          <a:xfrm>
            <a:off x="0" y="981075"/>
            <a:ext cx="10416117" cy="0"/>
          </a:xfrm>
          <a:prstGeom prst="line">
            <a:avLst/>
          </a:prstGeom>
          <a:noFill/>
          <a:ln w="38100">
            <a:solidFill>
              <a:srgbClr val="18472A"/>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cxnSp>
      <p:pic>
        <p:nvPicPr>
          <p:cNvPr id="15" name="Picture 4" descr="new-bbsrc-colou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5251" y="6308726"/>
            <a:ext cx="19367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13773" y="9776"/>
            <a:ext cx="1293494" cy="1291513"/>
          </a:xfrm>
          <a:prstGeom prst="rect">
            <a:avLst/>
          </a:prstGeom>
        </p:spPr>
      </p:pic>
    </p:spTree>
    <p:extLst>
      <p:ext uri="{BB962C8B-B14F-4D97-AF65-F5344CB8AC3E}">
        <p14:creationId xmlns:p14="http://schemas.microsoft.com/office/powerpoint/2010/main" val="1622954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FC895EF-0694-47EB-A2EF-329BE74970A0}" type="datetimeFigureOut">
              <a:rPr lang="en-GB" smtClean="0"/>
              <a:t>08/11/2018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6521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FC895EF-0694-47EB-A2EF-329BE74970A0}" type="datetimeFigureOut">
              <a:rPr lang="en-GB" smtClean="0"/>
              <a:t>08/11/2018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2096696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FC895EF-0694-47EB-A2EF-329BE74970A0}" type="datetimeFigureOut">
              <a:rPr lang="en-GB" smtClean="0"/>
              <a:t>08/11/2018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87FF5D-52CE-4526-B616-DF1E770211BE}" type="slidenum">
              <a:rPr lang="en-GB" smtClean="0"/>
              <a:t>‹#›</a:t>
            </a:fld>
            <a:endParaRPr lang="en-GB"/>
          </a:p>
        </p:txBody>
      </p:sp>
    </p:spTree>
    <p:extLst>
      <p:ext uri="{BB962C8B-B14F-4D97-AF65-F5344CB8AC3E}">
        <p14:creationId xmlns:p14="http://schemas.microsoft.com/office/powerpoint/2010/main" val="478038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895EF-0694-47EB-A2EF-329BE74970A0}" type="datetimeFigureOut">
              <a:rPr lang="en-GB" smtClean="0"/>
              <a:t>08/11/2018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7FF5D-52CE-4526-B616-DF1E770211BE}" type="slidenum">
              <a:rPr lang="en-GB" smtClean="0"/>
              <a:t>‹#›</a:t>
            </a:fld>
            <a:endParaRPr lang="en-GB"/>
          </a:p>
        </p:txBody>
      </p:sp>
    </p:spTree>
    <p:extLst>
      <p:ext uri="{BB962C8B-B14F-4D97-AF65-F5344CB8AC3E}">
        <p14:creationId xmlns:p14="http://schemas.microsoft.com/office/powerpoint/2010/main" val="3547362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5" r:id="rId15"/>
    <p:sldLayoutId id="214748369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9652000" y="65532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r>
              <a:rPr lang="en-GB">
                <a:solidFill>
                  <a:srgbClr val="FFFFFF"/>
                </a:solidFill>
                <a:latin typeface="QuillScript" pitchFamily="66" charset="0"/>
              </a:rPr>
              <a:t>#</a:t>
            </a:r>
            <a:fld id="{ED8501C8-B4B6-4AA3-A07B-A9226A22F615}" type="slidenum">
              <a:rPr lang="en-GB" smtClean="0">
                <a:solidFill>
                  <a:srgbClr val="FFFFFF"/>
                </a:solidFill>
                <a:latin typeface="QuillScript" pitchFamily="66" charset="0"/>
              </a:rPr>
              <a:pPr eaLnBrk="0" fontAlgn="base" hangingPunct="0">
                <a:spcBef>
                  <a:spcPct val="0"/>
                </a:spcBef>
                <a:spcAft>
                  <a:spcPct val="0"/>
                </a:spcAft>
                <a:defRPr/>
              </a:pPr>
              <a:t>‹#›</a:t>
            </a:fld>
            <a:endParaRPr lang="en-GB">
              <a:solidFill>
                <a:srgbClr val="FFFFFF"/>
              </a:solidFill>
              <a:latin typeface="QuillScript" pitchFamily="66" charset="0"/>
            </a:endParaRPr>
          </a:p>
        </p:txBody>
      </p:sp>
    </p:spTree>
    <p:extLst>
      <p:ext uri="{BB962C8B-B14F-4D97-AF65-F5344CB8AC3E}">
        <p14:creationId xmlns:p14="http://schemas.microsoft.com/office/powerpoint/2010/main" val="3217738878"/>
      </p:ext>
    </p:extLst>
  </p:cSld>
  <p:clrMap bg1="dk2" tx1="lt1" bg2="dk1"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97842-F312-4A4B-AF76-3B19F596543A}" type="datetimeFigureOut">
              <a:rPr lang="en-GB" smtClean="0"/>
              <a:t>08/11/2018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20508-E41B-4795-91A6-209F63CD3D38}" type="slidenum">
              <a:rPr lang="en-GB" smtClean="0"/>
              <a:t>‹#›</a:t>
            </a:fld>
            <a:endParaRPr lang="en-GB"/>
          </a:p>
        </p:txBody>
      </p:sp>
    </p:spTree>
    <p:extLst>
      <p:ext uri="{BB962C8B-B14F-4D97-AF65-F5344CB8AC3E}">
        <p14:creationId xmlns:p14="http://schemas.microsoft.com/office/powerpoint/2010/main" val="190197151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895EF-0694-47EB-A2EF-329BE74970A0}" type="datetimeFigureOut">
              <a:rPr lang="en-GB" smtClean="0"/>
              <a:t>08/11/2018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7FF5D-52CE-4526-B616-DF1E770211BE}" type="slidenum">
              <a:rPr lang="en-GB" smtClean="0"/>
              <a:t>‹#›</a:t>
            </a:fld>
            <a:endParaRPr lang="en-GB"/>
          </a:p>
        </p:txBody>
      </p:sp>
    </p:spTree>
    <p:extLst>
      <p:ext uri="{BB962C8B-B14F-4D97-AF65-F5344CB8AC3E}">
        <p14:creationId xmlns:p14="http://schemas.microsoft.com/office/powerpoint/2010/main" val="425359536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knetminer.rothamsted.ac.uk/" TargetMode="External"/><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tmp"/><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Rothamsted/ondex-knet-builder" TargetMode="Externa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4.png"/><Relationship Id="rId7"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plants.ensembl.org/biom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thebiogrid.org/" TargetMode="External"/><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knetminer.rothamsted.ac.uk/"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knetminer.rothamsted.ac.uk/Triticum_aestivu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3.xml"/><Relationship Id="rId1" Type="http://schemas.openxmlformats.org/officeDocument/2006/relationships/vmlDrawing" Target="../drawings/vmlDrawing3.vml"/><Relationship Id="rId6" Type="http://schemas.openxmlformats.org/officeDocument/2006/relationships/image" Target="../media/image54.tif"/><Relationship Id="rId5" Type="http://schemas.openxmlformats.org/officeDocument/2006/relationships/image" Target="../media/image52.png"/><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knetminer.rothamsted.ac.uk/KnetMiner_Tutorial.pdf" TargetMode="External"/><Relationship Id="rId2" Type="http://schemas.openxmlformats.org/officeDocument/2006/relationships/hyperlink" Target="http://knetminer.rothamsted.ac.uk/" TargetMode="External"/><Relationship Id="rId1" Type="http://schemas.openxmlformats.org/officeDocument/2006/relationships/slideLayout" Target="../slideLayouts/slideLayout2.xml"/><Relationship Id="rId4" Type="http://schemas.openxmlformats.org/officeDocument/2006/relationships/hyperlink" Target="http://arabidopsis.eu-west-2.elasticbeanstalk.com/clien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paperpile.com/c/MHjLfN/4nGf" TargetMode="External"/><Relationship Id="rId7" Type="http://schemas.openxmlformats.org/officeDocument/2006/relationships/hyperlink" Target="https://paperpile.com/c/MHjLfN/yE1o" TargetMode="External"/><Relationship Id="rId2" Type="http://schemas.openxmlformats.org/officeDocument/2006/relationships/hyperlink" Target="https://paperpile.com/c/MHjLfN/gLFt" TargetMode="External"/><Relationship Id="rId1" Type="http://schemas.openxmlformats.org/officeDocument/2006/relationships/slideLayout" Target="../slideLayouts/slideLayout2.xml"/><Relationship Id="rId6" Type="http://schemas.openxmlformats.org/officeDocument/2006/relationships/hyperlink" Target="https://paperpile.com/c/MHjLfN/UEkJ" TargetMode="External"/><Relationship Id="rId5" Type="http://schemas.openxmlformats.org/officeDocument/2006/relationships/hyperlink" Target="https://paperpile.com/c/MHjLfN/MaoT+5o73" TargetMode="External"/><Relationship Id="rId4" Type="http://schemas.openxmlformats.org/officeDocument/2006/relationships/hyperlink" Target="https://paperpile.com/c/MHjLfN/mRi8"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2.jpeg"/><Relationship Id="rId12"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hyperlink" Target="http://www.ipk-gatersleben.de/" TargetMode="External"/><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jpeg"/><Relationship Id="rId1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25.png"/><Relationship Id="rId7" Type="http://schemas.openxmlformats.org/officeDocument/2006/relationships/slide" Target="slide10.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slide" Target="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idx="1"/>
          </p:nvPr>
        </p:nvSpPr>
        <p:spPr>
          <a:xfrm>
            <a:off x="609600" y="4590111"/>
            <a:ext cx="10972800" cy="1828800"/>
          </a:xfrm>
        </p:spPr>
        <p:txBody>
          <a:bodyPr>
            <a:normAutofit/>
          </a:bodyPr>
          <a:lstStyle/>
          <a:p>
            <a:pPr marL="0" indent="0" algn="ctr">
              <a:buNone/>
            </a:pPr>
            <a:r>
              <a:rPr lang="en-GB" b="1" dirty="0"/>
              <a:t>KnetMiner – Knowledge Network Miner</a:t>
            </a:r>
          </a:p>
          <a:p>
            <a:pPr marL="0" indent="0" algn="ctr">
              <a:buNone/>
            </a:pPr>
            <a:r>
              <a:rPr lang="en-GB" sz="2000" dirty="0">
                <a:solidFill>
                  <a:schemeClr val="tx1"/>
                </a:solidFill>
                <a:hlinkClick r:id="rId3"/>
              </a:rPr>
              <a:t>http://knetminer.rothamsted.ac.uk/</a:t>
            </a:r>
            <a:r>
              <a:rPr lang="en-GB" sz="2000" dirty="0">
                <a:solidFill>
                  <a:schemeClr val="tx1"/>
                </a:solidFill>
              </a:rPr>
              <a:t>  </a:t>
            </a:r>
          </a:p>
          <a:p>
            <a:pPr marL="0" indent="0" algn="ctr">
              <a:buNone/>
            </a:pPr>
            <a:endParaRPr lang="en-GB" sz="2000" b="1" dirty="0">
              <a:solidFill>
                <a:schemeClr val="tx1"/>
              </a:solidFill>
            </a:endParaRPr>
          </a:p>
        </p:txBody>
      </p:sp>
      <p:pic>
        <p:nvPicPr>
          <p:cNvPr id="6" name="Picture 2" descr="GitHub-log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600" y="5828420"/>
            <a:ext cx="1559789" cy="533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92000" cy="4303059"/>
          </a:xfrm>
          <a:prstGeom prst="rect">
            <a:avLst/>
          </a:prstGeom>
        </p:spPr>
      </p:pic>
      <p:sp>
        <p:nvSpPr>
          <p:cNvPr id="15" name="TextBox 14"/>
          <p:cNvSpPr txBox="1"/>
          <p:nvPr/>
        </p:nvSpPr>
        <p:spPr>
          <a:xfrm>
            <a:off x="137160" y="6409311"/>
            <a:ext cx="1748790" cy="369332"/>
          </a:xfrm>
          <a:prstGeom prst="rect">
            <a:avLst/>
          </a:prstGeom>
          <a:noFill/>
        </p:spPr>
        <p:txBody>
          <a:bodyPr wrap="square" rtlCol="0">
            <a:spAutoFit/>
          </a:bodyPr>
          <a:lstStyle/>
          <a:p>
            <a:r>
              <a:rPr lang="en-GB" dirty="0">
                <a:solidFill>
                  <a:schemeClr val="accent2"/>
                </a:solidFill>
                <a:latin typeface="Arial Black" panose="020B0A04020102020204" pitchFamily="34" charset="0"/>
              </a:rPr>
              <a:t>@KnetMiner</a:t>
            </a:r>
          </a:p>
        </p:txBody>
      </p:sp>
      <p:pic>
        <p:nvPicPr>
          <p:cNvPr id="7" name="Picture 10" descr="https://www.rothamsted.ac.uk/sites/default/files/person-profile-images/ajit-singh.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627122" y="5698989"/>
            <a:ext cx="999809" cy="999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www.rothamsted.ac.uk/sites/default/files/person-profile-images/Marco%20Brandizi.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41809" y="5705331"/>
            <a:ext cx="1006728" cy="1006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rothamsted.ac.uk/sites/default/files/person-profile-images/chris-rawlings.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469754" y="5713559"/>
            <a:ext cx="990273" cy="990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www.rothamsted.ac.uk/sites/default/files/person-profile-images/keywan-hassani-pak.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399008" y="5715786"/>
            <a:ext cx="985820" cy="98582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705517" y="5698989"/>
            <a:ext cx="879997" cy="1002617"/>
          </a:xfrm>
          <a:prstGeom prst="rect">
            <a:avLst/>
          </a:prstGeom>
        </p:spPr>
      </p:pic>
    </p:spTree>
    <p:extLst>
      <p:ext uri="{BB962C8B-B14F-4D97-AF65-F5344CB8AC3E}">
        <p14:creationId xmlns:p14="http://schemas.microsoft.com/office/powerpoint/2010/main" val="4176918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a:t>
            </a:r>
          </a:p>
        </p:txBody>
      </p:sp>
      <p:sp>
        <p:nvSpPr>
          <p:cNvPr id="3" name="Text Placeholder 2"/>
          <p:cNvSpPr>
            <a:spLocks noGrp="1"/>
          </p:cNvSpPr>
          <p:nvPr>
            <p:ph type="body" idx="1"/>
          </p:nvPr>
        </p:nvSpPr>
        <p:spPr/>
        <p:txBody>
          <a:bodyPr/>
          <a:lstStyle/>
          <a:p>
            <a:r>
              <a:rPr lang="en-GB" dirty="0"/>
              <a:t>From gene networks to knowledge discovery</a:t>
            </a:r>
          </a:p>
        </p:txBody>
      </p:sp>
    </p:spTree>
    <p:extLst>
      <p:ext uri="{BB962C8B-B14F-4D97-AF65-F5344CB8AC3E}">
        <p14:creationId xmlns:p14="http://schemas.microsoft.com/office/powerpoint/2010/main" val="50701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Relevant biological information types</a:t>
            </a:r>
          </a:p>
        </p:txBody>
      </p:sp>
      <p:sp>
        <p:nvSpPr>
          <p:cNvPr id="3" name="Content Placeholder 2"/>
          <p:cNvSpPr>
            <a:spLocks noGrp="1"/>
          </p:cNvSpPr>
          <p:nvPr>
            <p:ph idx="1"/>
          </p:nvPr>
        </p:nvSpPr>
        <p:spPr>
          <a:xfrm>
            <a:off x="609600" y="1681293"/>
            <a:ext cx="6173037" cy="4444871"/>
          </a:xfrm>
        </p:spPr>
        <p:txBody>
          <a:bodyPr>
            <a:normAutofit/>
          </a:bodyPr>
          <a:lstStyle/>
          <a:p>
            <a:r>
              <a:rPr lang="en-GB" dirty="0"/>
              <a:t>Gene-SNP-Trait</a:t>
            </a:r>
          </a:p>
          <a:p>
            <a:r>
              <a:rPr lang="en-GB" dirty="0"/>
              <a:t>Gene-QTL-Trait</a:t>
            </a:r>
          </a:p>
          <a:p>
            <a:r>
              <a:rPr lang="en-GB" dirty="0"/>
              <a:t>Protein-Protein Interaction</a:t>
            </a:r>
          </a:p>
          <a:p>
            <a:r>
              <a:rPr lang="en-GB" dirty="0"/>
              <a:t>Gene-Function</a:t>
            </a:r>
          </a:p>
          <a:p>
            <a:r>
              <a:rPr lang="en-GB" dirty="0"/>
              <a:t>Gene-Phenotype</a:t>
            </a:r>
          </a:p>
          <a:p>
            <a:pPr lvl="1"/>
            <a:r>
              <a:rPr lang="en-GB" dirty="0"/>
              <a:t>Gene knock-out or overexpression</a:t>
            </a:r>
          </a:p>
          <a:p>
            <a:pPr lvl="1"/>
            <a:r>
              <a:rPr lang="en-GB" dirty="0"/>
              <a:t>Co-occurrence in the literature</a:t>
            </a:r>
          </a:p>
          <a:p>
            <a:endParaRPr lang="en-GB" dirty="0"/>
          </a:p>
        </p:txBody>
      </p:sp>
      <p:sp>
        <p:nvSpPr>
          <p:cNvPr id="7" name="Content Placeholder 2"/>
          <p:cNvSpPr txBox="1">
            <a:spLocks/>
          </p:cNvSpPr>
          <p:nvPr/>
        </p:nvSpPr>
        <p:spPr>
          <a:xfrm>
            <a:off x="6489577" y="1833693"/>
            <a:ext cx="6173037" cy="44448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Gene-Publication</a:t>
            </a:r>
          </a:p>
          <a:p>
            <a:r>
              <a:rPr lang="en-GB" dirty="0"/>
              <a:t>Protein-Pathway</a:t>
            </a:r>
          </a:p>
          <a:p>
            <a:r>
              <a:rPr lang="en-GB" dirty="0"/>
              <a:t>Gene-Protein Regulation </a:t>
            </a:r>
            <a:endParaRPr lang="en-GB" sz="2000" dirty="0"/>
          </a:p>
          <a:p>
            <a:r>
              <a:rPr lang="en-GB" dirty="0"/>
              <a:t>Gene-Expression</a:t>
            </a:r>
            <a:endParaRPr lang="en-GB" sz="2000" dirty="0"/>
          </a:p>
          <a:p>
            <a:r>
              <a:rPr lang="en-GB" dirty="0"/>
              <a:t>Protein-Compound Interaction</a:t>
            </a:r>
          </a:p>
          <a:p>
            <a:r>
              <a:rPr lang="en-GB" dirty="0"/>
              <a:t>Homology to other species</a:t>
            </a:r>
          </a:p>
          <a:p>
            <a:endParaRPr lang="en-GB" dirty="0"/>
          </a:p>
        </p:txBody>
      </p:sp>
      <p:sp>
        <p:nvSpPr>
          <p:cNvPr id="5" name="TextBox 4">
            <a:extLst>
              <a:ext uri="{FF2B5EF4-FFF2-40B4-BE49-F238E27FC236}">
                <a16:creationId xmlns:a16="http://schemas.microsoft.com/office/drawing/2014/main" id="{52BDB578-77E3-4BAA-B449-9C872EB7C418}"/>
              </a:ext>
            </a:extLst>
          </p:cNvPr>
          <p:cNvSpPr txBox="1"/>
          <p:nvPr/>
        </p:nvSpPr>
        <p:spPr>
          <a:xfrm>
            <a:off x="609600" y="5369726"/>
            <a:ext cx="9849633" cy="95410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GB" sz="2800" dirty="0">
                <a:solidFill>
                  <a:schemeClr val="tx1"/>
                </a:solidFill>
              </a:rPr>
              <a:t>Data Integration can accelerate gene discovery and make it less subjective and more evidence-based. </a:t>
            </a:r>
          </a:p>
        </p:txBody>
      </p:sp>
    </p:spTree>
    <p:extLst>
      <p:ext uri="{BB962C8B-B14F-4D97-AF65-F5344CB8AC3E}">
        <p14:creationId xmlns:p14="http://schemas.microsoft.com/office/powerpoint/2010/main" val="242115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GB" dirty="0"/>
              <a:t>Ondex – Data </a:t>
            </a:r>
            <a:r>
              <a:rPr lang="en-GB"/>
              <a:t>Integration Platform</a:t>
            </a:r>
            <a:endParaRPr lang="en-US" dirty="0"/>
          </a:p>
        </p:txBody>
      </p:sp>
      <p:sp>
        <p:nvSpPr>
          <p:cNvPr id="121859" name="Rectangle 3"/>
          <p:cNvSpPr>
            <a:spLocks noGrp="1" noChangeArrowheads="1"/>
          </p:cNvSpPr>
          <p:nvPr>
            <p:ph idx="1"/>
          </p:nvPr>
        </p:nvSpPr>
        <p:spPr>
          <a:xfrm>
            <a:off x="609600" y="1681293"/>
            <a:ext cx="5994399" cy="4444871"/>
          </a:xfrm>
        </p:spPr>
        <p:txBody>
          <a:bodyPr>
            <a:normAutofit lnSpcReduction="10000"/>
          </a:bodyPr>
          <a:lstStyle/>
          <a:p>
            <a:r>
              <a:rPr lang="en-GB" sz="2400" dirty="0"/>
              <a:t>Free and open source</a:t>
            </a:r>
          </a:p>
          <a:p>
            <a:pPr lvl="1"/>
            <a:endParaRPr lang="en-GB" sz="1600" dirty="0"/>
          </a:p>
          <a:p>
            <a:r>
              <a:rPr lang="en-GB" sz="2400" dirty="0"/>
              <a:t>Data warehousing using a graph-database</a:t>
            </a:r>
          </a:p>
          <a:p>
            <a:pPr lvl="1"/>
            <a:endParaRPr lang="en-GB" sz="1600" dirty="0"/>
          </a:p>
          <a:p>
            <a:r>
              <a:rPr lang="en-GB" sz="2400" dirty="0"/>
              <a:t>Platform to integrate public and private datasets in various formats</a:t>
            </a:r>
          </a:p>
          <a:p>
            <a:pPr lvl="1"/>
            <a:endParaRPr lang="en-GB" sz="1600" dirty="0"/>
          </a:p>
          <a:p>
            <a:r>
              <a:rPr lang="en-GB" sz="2400" dirty="0"/>
              <a:t>Provides a GUI, </a:t>
            </a:r>
            <a:r>
              <a:rPr lang="en-GB" sz="2400" b="1" dirty="0"/>
              <a:t>CLI</a:t>
            </a:r>
            <a:r>
              <a:rPr lang="en-GB" sz="2400" dirty="0"/>
              <a:t>, APIs and </a:t>
            </a:r>
            <a:r>
              <a:rPr lang="en-GB" sz="2400" b="1" dirty="0"/>
              <a:t>workflows</a:t>
            </a:r>
            <a:r>
              <a:rPr lang="en-GB" sz="2400" dirty="0"/>
              <a:t> for reproducible data integration</a:t>
            </a:r>
          </a:p>
          <a:p>
            <a:endParaRPr lang="en-GB" sz="2400" dirty="0"/>
          </a:p>
          <a:p>
            <a:r>
              <a:rPr lang="en-GB" sz="2400" dirty="0">
                <a:solidFill>
                  <a:srgbClr val="FF0000"/>
                </a:solidFill>
              </a:rPr>
              <a:t>In 2017, we slimmed down the Ondex code and moved it to Git.</a:t>
            </a:r>
          </a:p>
          <a:p>
            <a:endParaRPr lang="en-GB" sz="2400" dirty="0"/>
          </a:p>
          <a:p>
            <a:endParaRPr lang="en-GB" sz="2400" dirty="0"/>
          </a:p>
          <a:p>
            <a:endParaRPr lang="en-US" sz="2400" dirty="0"/>
          </a:p>
        </p:txBody>
      </p:sp>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4" r="1086" b="1618"/>
          <a:stretch/>
        </p:blipFill>
        <p:spPr bwMode="auto">
          <a:xfrm>
            <a:off x="6957011" y="1828801"/>
            <a:ext cx="4517409" cy="34915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9" name="Picture 2"/>
          <p:cNvPicPr>
            <a:picLocks noChangeAspect="1" noChangeArrowheads="1"/>
          </p:cNvPicPr>
          <p:nvPr/>
        </p:nvPicPr>
        <p:blipFill>
          <a:blip r:embed="rId4" cstate="print"/>
          <a:srcRect/>
          <a:stretch>
            <a:fillRect/>
          </a:stretch>
        </p:blipFill>
        <p:spPr bwMode="auto">
          <a:xfrm>
            <a:off x="8649175" y="4038600"/>
            <a:ext cx="1329573" cy="1676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6"/>
          <p:cNvSpPr/>
          <p:nvPr/>
        </p:nvSpPr>
        <p:spPr>
          <a:xfrm>
            <a:off x="764153" y="6126164"/>
            <a:ext cx="5132687" cy="369332"/>
          </a:xfrm>
          <a:prstGeom prst="rect">
            <a:avLst/>
          </a:prstGeom>
        </p:spPr>
        <p:txBody>
          <a:bodyPr wrap="none">
            <a:spAutoFit/>
          </a:bodyPr>
          <a:lstStyle/>
          <a:p>
            <a:r>
              <a:rPr lang="en-GB" dirty="0">
                <a:hlinkClick r:id="rId5"/>
              </a:rPr>
              <a:t>https://github.com/Rothamsted/ondex-knet-builder</a:t>
            </a:r>
            <a:r>
              <a:rPr lang="en-GB" dirty="0"/>
              <a:t> </a:t>
            </a:r>
          </a:p>
        </p:txBody>
      </p:sp>
    </p:spTree>
    <p:extLst>
      <p:ext uri="{BB962C8B-B14F-4D97-AF65-F5344CB8AC3E}">
        <p14:creationId xmlns:p14="http://schemas.microsoft.com/office/powerpoint/2010/main" val="2899179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sz="4400" dirty="0"/>
              <a:t>Building genome-scale knowledge networks</a:t>
            </a:r>
          </a:p>
        </p:txBody>
      </p:sp>
      <p:pic>
        <p:nvPicPr>
          <p:cNvPr id="6" name="Picture 5"/>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4233651" y="1906737"/>
            <a:ext cx="3829789" cy="2545434"/>
          </a:xfrm>
          <a:prstGeom prst="rect">
            <a:avLst/>
          </a:prstGeom>
        </p:spPr>
      </p:pic>
      <p:sp>
        <p:nvSpPr>
          <p:cNvPr id="19" name="TextBox 18"/>
          <p:cNvSpPr txBox="1"/>
          <p:nvPr/>
        </p:nvSpPr>
        <p:spPr>
          <a:xfrm>
            <a:off x="2088961" y="2229990"/>
            <a:ext cx="1261249" cy="861774"/>
          </a:xfrm>
          <a:prstGeom prst="rect">
            <a:avLst/>
          </a:prstGeom>
          <a:noFill/>
        </p:spPr>
        <p:txBody>
          <a:bodyPr wrap="square" rtlCol="0">
            <a:spAutoFit/>
          </a:bodyPr>
          <a:lstStyle/>
          <a:p>
            <a:r>
              <a:rPr lang="en-GB" b="1" dirty="0">
                <a:cs typeface="Arial" panose="020B0604020202020204" pitchFamily="34" charset="0"/>
              </a:rPr>
              <a:t>Genotype</a:t>
            </a:r>
            <a:endParaRPr lang="en-GB" sz="1600" b="1" dirty="0">
              <a:cs typeface="Arial" panose="020B0604020202020204" pitchFamily="34" charset="0"/>
            </a:endParaRPr>
          </a:p>
          <a:p>
            <a:pPr marL="171450" indent="-171450">
              <a:buFont typeface="Arial" panose="020B0604020202020204" pitchFamily="34" charset="0"/>
              <a:buChar char="•"/>
            </a:pPr>
            <a:r>
              <a:rPr lang="en-GB" sz="1600" dirty="0">
                <a:cs typeface="Arial" panose="020B0604020202020204" pitchFamily="34" charset="0"/>
              </a:rPr>
              <a:t>QTL</a:t>
            </a:r>
          </a:p>
          <a:p>
            <a:pPr marL="171450" indent="-171450">
              <a:buFont typeface="Arial" panose="020B0604020202020204" pitchFamily="34" charset="0"/>
              <a:buChar char="•"/>
            </a:pPr>
            <a:r>
              <a:rPr lang="en-GB" sz="1600" dirty="0">
                <a:cs typeface="Arial" panose="020B0604020202020204" pitchFamily="34" charset="0"/>
              </a:rPr>
              <a:t>GWAS</a:t>
            </a:r>
          </a:p>
        </p:txBody>
      </p:sp>
      <p:sp>
        <p:nvSpPr>
          <p:cNvPr id="20" name="TextBox 19"/>
          <p:cNvSpPr txBox="1"/>
          <p:nvPr/>
        </p:nvSpPr>
        <p:spPr>
          <a:xfrm>
            <a:off x="2118295" y="3448609"/>
            <a:ext cx="1694693" cy="1107996"/>
          </a:xfrm>
          <a:prstGeom prst="rect">
            <a:avLst/>
          </a:prstGeom>
          <a:noFill/>
        </p:spPr>
        <p:txBody>
          <a:bodyPr wrap="square" rtlCol="0">
            <a:spAutoFit/>
          </a:bodyPr>
          <a:lstStyle/>
          <a:p>
            <a:r>
              <a:rPr lang="en-GB" b="1" dirty="0" err="1">
                <a:cs typeface="Arial" panose="020B0604020202020204" pitchFamily="34" charset="0"/>
              </a:rPr>
              <a:t>Omics</a:t>
            </a:r>
            <a:endParaRPr lang="en-GB" b="1" dirty="0">
              <a:cs typeface="Arial" panose="020B0604020202020204" pitchFamily="34" charset="0"/>
            </a:endParaRPr>
          </a:p>
          <a:p>
            <a:pPr marL="171450" indent="-171450">
              <a:buFont typeface="Arial" panose="020B0604020202020204" pitchFamily="34" charset="0"/>
              <a:buChar char="•"/>
            </a:pPr>
            <a:r>
              <a:rPr lang="en-GB" sz="1600" dirty="0">
                <a:cs typeface="Arial" panose="020B0604020202020204" pitchFamily="34" charset="0"/>
              </a:rPr>
              <a:t>Transcriptomics</a:t>
            </a:r>
          </a:p>
          <a:p>
            <a:pPr marL="171450" indent="-171450">
              <a:buFont typeface="Arial" panose="020B0604020202020204" pitchFamily="34" charset="0"/>
              <a:buChar char="•"/>
            </a:pPr>
            <a:r>
              <a:rPr lang="en-GB" sz="1600" dirty="0">
                <a:cs typeface="Arial" panose="020B0604020202020204" pitchFamily="34" charset="0"/>
              </a:rPr>
              <a:t>Proteomics</a:t>
            </a:r>
          </a:p>
          <a:p>
            <a:pPr marL="171450" indent="-171450">
              <a:buFont typeface="Arial" panose="020B0604020202020204" pitchFamily="34" charset="0"/>
              <a:buChar char="•"/>
            </a:pPr>
            <a:r>
              <a:rPr lang="en-GB" sz="1600" dirty="0">
                <a:cs typeface="Arial" panose="020B0604020202020204" pitchFamily="34" charset="0"/>
              </a:rPr>
              <a:t>Metabolomics</a:t>
            </a:r>
          </a:p>
        </p:txBody>
      </p:sp>
      <p:pic>
        <p:nvPicPr>
          <p:cNvPr id="23" name="Picture 10" descr="http://www.genomicenterprise.com/yahoo_site_admin/assets/images/Synthetic-Genomics.253221106_std.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625" r="100000"/>
                    </a14:imgEffect>
                  </a14:imgLayer>
                </a14:imgProps>
              </a:ext>
              <a:ext uri="{28A0092B-C50C-407E-A947-70E740481C1C}">
                <a14:useLocalDpi xmlns:a14="http://schemas.microsoft.com/office/drawing/2010/main"/>
              </a:ext>
            </a:extLst>
          </a:blip>
          <a:srcRect/>
          <a:stretch>
            <a:fillRect/>
          </a:stretch>
        </p:blipFill>
        <p:spPr bwMode="auto">
          <a:xfrm>
            <a:off x="969305" y="2127441"/>
            <a:ext cx="1107433" cy="8305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064434" y="4479731"/>
            <a:ext cx="1732157" cy="1107996"/>
          </a:xfrm>
          <a:prstGeom prst="rect">
            <a:avLst/>
          </a:prstGeom>
          <a:noFill/>
        </p:spPr>
        <p:txBody>
          <a:bodyPr wrap="square" rtlCol="0">
            <a:spAutoFit/>
          </a:bodyPr>
          <a:lstStyle/>
          <a:p>
            <a:r>
              <a:rPr lang="en-GB" b="1" dirty="0">
                <a:cs typeface="Arial" panose="020B0604020202020204" pitchFamily="34" charset="0"/>
              </a:rPr>
              <a:t>Phenotype</a:t>
            </a:r>
            <a:endParaRPr lang="en-GB" sz="2000" b="1" dirty="0">
              <a:cs typeface="Arial" panose="020B0604020202020204" pitchFamily="34" charset="0"/>
            </a:endParaRPr>
          </a:p>
          <a:p>
            <a:pPr marL="171450" indent="-171450">
              <a:buFont typeface="Arial" panose="020B0604020202020204" pitchFamily="34" charset="0"/>
              <a:buChar char="•"/>
            </a:pPr>
            <a:r>
              <a:rPr lang="en-GB" sz="1600" dirty="0">
                <a:cs typeface="Arial" panose="020B0604020202020204" pitchFamily="34" charset="0"/>
              </a:rPr>
              <a:t>Disease</a:t>
            </a:r>
          </a:p>
          <a:p>
            <a:pPr marL="171450" indent="-171450">
              <a:buFont typeface="Arial" panose="020B0604020202020204" pitchFamily="34" charset="0"/>
              <a:buChar char="•"/>
            </a:pPr>
            <a:r>
              <a:rPr lang="en-GB" sz="1600" dirty="0">
                <a:cs typeface="Arial" panose="020B0604020202020204" pitchFamily="34" charset="0"/>
              </a:rPr>
              <a:t>Development</a:t>
            </a:r>
          </a:p>
          <a:p>
            <a:pPr marL="171450" indent="-171450">
              <a:buFont typeface="Arial" panose="020B0604020202020204" pitchFamily="34" charset="0"/>
              <a:buChar char="•"/>
            </a:pPr>
            <a:r>
              <a:rPr lang="en-GB" sz="1600" dirty="0">
                <a:cs typeface="Arial" panose="020B0604020202020204" pitchFamily="34" charset="0"/>
              </a:rPr>
              <a:t>Stress tolerance</a:t>
            </a:r>
          </a:p>
        </p:txBody>
      </p:sp>
      <p:sp>
        <p:nvSpPr>
          <p:cNvPr id="25" name="TextBox 24"/>
          <p:cNvSpPr txBox="1"/>
          <p:nvPr/>
        </p:nvSpPr>
        <p:spPr>
          <a:xfrm>
            <a:off x="4458362" y="4556605"/>
            <a:ext cx="3210990" cy="1107996"/>
          </a:xfrm>
          <a:prstGeom prst="rect">
            <a:avLst/>
          </a:prstGeom>
          <a:noFill/>
        </p:spPr>
        <p:txBody>
          <a:bodyPr wrap="square" rtlCol="0">
            <a:spAutoFit/>
          </a:bodyPr>
          <a:lstStyle/>
          <a:p>
            <a:r>
              <a:rPr lang="en-GB" b="1" dirty="0">
                <a:solidFill>
                  <a:srgbClr val="FF0000"/>
                </a:solidFill>
                <a:cs typeface="Arial" panose="020B0604020202020204" pitchFamily="34" charset="0"/>
              </a:rPr>
              <a:t>Biological Knowledge Network</a:t>
            </a:r>
          </a:p>
          <a:p>
            <a:pPr marL="171450" indent="-171450">
              <a:buFont typeface="Arial" panose="020B0604020202020204" pitchFamily="34" charset="0"/>
              <a:buChar char="•"/>
            </a:pPr>
            <a:r>
              <a:rPr lang="en-GB" sz="1600" dirty="0">
                <a:cs typeface="Arial" panose="020B0604020202020204" pitchFamily="34" charset="0"/>
              </a:rPr>
              <a:t>Prior knowledge</a:t>
            </a:r>
          </a:p>
          <a:p>
            <a:pPr marL="171450" indent="-171450">
              <a:buFont typeface="Arial" panose="020B0604020202020204" pitchFamily="34" charset="0"/>
              <a:buChar char="•"/>
            </a:pPr>
            <a:r>
              <a:rPr lang="en-GB" sz="1600" dirty="0">
                <a:cs typeface="Arial" panose="020B0604020202020204" pitchFamily="34" charset="0"/>
              </a:rPr>
              <a:t>Structured, unstructured data</a:t>
            </a:r>
          </a:p>
          <a:p>
            <a:pPr marL="171450" indent="-171450">
              <a:buFont typeface="Arial" panose="020B0604020202020204" pitchFamily="34" charset="0"/>
              <a:buChar char="•"/>
            </a:pPr>
            <a:r>
              <a:rPr lang="en-GB" sz="1600" dirty="0">
                <a:cs typeface="Arial" panose="020B0604020202020204" pitchFamily="34" charset="0"/>
              </a:rPr>
              <a:t>Cross-species data</a:t>
            </a:r>
            <a:endParaRPr lang="en-GB" sz="1400" dirty="0">
              <a:cs typeface="Arial" panose="020B0604020202020204" pitchFamily="34" charset="0"/>
            </a:endParaRPr>
          </a:p>
        </p:txBody>
      </p:sp>
      <p:pic>
        <p:nvPicPr>
          <p:cNvPr id="31" name="Picture 2" descr="http://www.apsnet.org/edcenter/intropp/lessons/fungi/ascomycetes/Article%20Images/SeptoriaTriticiBlotch01.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38308" y="3274335"/>
            <a:ext cx="1584596" cy="11943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969305" y="3519439"/>
            <a:ext cx="1107433" cy="1126764"/>
          </a:xfrm>
          <a:prstGeom prst="rect">
            <a:avLst/>
          </a:prstGeom>
        </p:spPr>
      </p:pic>
      <p:sp>
        <p:nvSpPr>
          <p:cNvPr id="7" name="Arrow: Left 6"/>
          <p:cNvSpPr/>
          <p:nvPr/>
        </p:nvSpPr>
        <p:spPr>
          <a:xfrm>
            <a:off x="7405872" y="2904980"/>
            <a:ext cx="1440000" cy="720000"/>
          </a:xfrm>
          <a:prstGeom prst="lef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Integration</a:t>
            </a:r>
          </a:p>
        </p:txBody>
      </p:sp>
      <p:sp>
        <p:nvSpPr>
          <p:cNvPr id="8" name="Arrow: Right 7"/>
          <p:cNvSpPr/>
          <p:nvPr/>
        </p:nvSpPr>
        <p:spPr>
          <a:xfrm>
            <a:off x="3018362" y="2904980"/>
            <a:ext cx="1440000" cy="72000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Integration</a:t>
            </a:r>
          </a:p>
        </p:txBody>
      </p:sp>
      <p:pic>
        <p:nvPicPr>
          <p:cNvPr id="14" name="Picture 4" descr="http://www.rothamsted.ac.uk/sites/default/files/groups/Take_all/takeall-fig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38308" y="2149632"/>
            <a:ext cx="1584596" cy="105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69305" y="6270171"/>
            <a:ext cx="2959600" cy="400110"/>
          </a:xfrm>
          <a:prstGeom prst="rect">
            <a:avLst/>
          </a:prstGeom>
          <a:noFill/>
        </p:spPr>
        <p:txBody>
          <a:bodyPr wrap="square" rtlCol="0">
            <a:spAutoFit/>
          </a:bodyPr>
          <a:lstStyle/>
          <a:p>
            <a:r>
              <a:rPr lang="en-GB" sz="2000" dirty="0"/>
              <a:t>Hassani-Pak </a:t>
            </a:r>
            <a:r>
              <a:rPr lang="en-GB" sz="2000" i="1" dirty="0"/>
              <a:t>et al</a:t>
            </a:r>
            <a:r>
              <a:rPr lang="en-GB" sz="2000" dirty="0"/>
              <a:t>. 2016</a:t>
            </a:r>
          </a:p>
        </p:txBody>
      </p:sp>
    </p:spTree>
    <p:extLst>
      <p:ext uri="{BB962C8B-B14F-4D97-AF65-F5344CB8AC3E}">
        <p14:creationId xmlns:p14="http://schemas.microsoft.com/office/powerpoint/2010/main" val="12805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start with some GWAS data…</a:t>
            </a:r>
          </a:p>
        </p:txBody>
      </p:sp>
      <p:pic>
        <p:nvPicPr>
          <p:cNvPr id="4" name="Picture 3"/>
          <p:cNvPicPr>
            <a:picLocks noChangeAspect="1"/>
          </p:cNvPicPr>
          <p:nvPr/>
        </p:nvPicPr>
        <p:blipFill>
          <a:blip r:embed="rId3"/>
          <a:stretch>
            <a:fillRect/>
          </a:stretch>
        </p:blipFill>
        <p:spPr>
          <a:xfrm>
            <a:off x="271425" y="1576554"/>
            <a:ext cx="11577966" cy="3237287"/>
          </a:xfrm>
          <a:prstGeom prst="rect">
            <a:avLst/>
          </a:prstGeom>
        </p:spPr>
      </p:pic>
      <p:sp>
        <p:nvSpPr>
          <p:cNvPr id="5" name="Rectangle 4"/>
          <p:cNvSpPr/>
          <p:nvPr/>
        </p:nvSpPr>
        <p:spPr>
          <a:xfrm>
            <a:off x="4461832" y="6303466"/>
            <a:ext cx="3886449"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ysClr val="windowText" lastClr="000000"/>
                </a:solidFill>
                <a:effectLst/>
                <a:uLnTx/>
                <a:uFillTx/>
                <a:hlinkClick r:id="rId4"/>
              </a:rPr>
              <a:t>http://plants.ensembl.org/biomart</a:t>
            </a:r>
            <a:r>
              <a:rPr kumimoji="0" lang="en-GB" sz="2000" b="0" i="0" u="none" strike="noStrike" kern="0" cap="none" spc="0" normalizeH="0" baseline="0" noProof="0" dirty="0">
                <a:ln>
                  <a:noFill/>
                </a:ln>
                <a:solidFill>
                  <a:sysClr val="windowText" lastClr="000000"/>
                </a:solidFill>
                <a:effectLst/>
                <a:uLnTx/>
                <a:uFillTx/>
              </a:rPr>
              <a:t> </a:t>
            </a:r>
          </a:p>
        </p:txBody>
      </p:sp>
      <p:sp>
        <p:nvSpPr>
          <p:cNvPr id="7" name="Rectangle 6"/>
          <p:cNvSpPr/>
          <p:nvPr/>
        </p:nvSpPr>
        <p:spPr>
          <a:xfrm>
            <a:off x="3017940" y="5039512"/>
            <a:ext cx="6359433"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ysClr val="windowText" lastClr="000000"/>
                </a:solidFill>
                <a:effectLst/>
                <a:uLnTx/>
                <a:uFillTx/>
              </a:rPr>
              <a:t>Example Arabidopsis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#SNP=</a:t>
            </a:r>
            <a:r>
              <a:rPr kumimoji="0" lang="en-GB" sz="2400" b="0" i="0" u="none" strike="noStrike" kern="0" cap="none" spc="0" normalizeH="0" baseline="0" noProof="0" dirty="0">
                <a:ln>
                  <a:noFill/>
                </a:ln>
                <a:solidFill>
                  <a:srgbClr val="FF0000"/>
                </a:solidFill>
                <a:effectLst/>
                <a:uLnTx/>
                <a:uFillTx/>
              </a:rPr>
              <a:t>66,816</a:t>
            </a:r>
            <a:r>
              <a:rPr kumimoji="0" lang="en-GB" sz="2400" b="0" i="0" u="none" strike="noStrike" kern="0" cap="none" spc="0" normalizeH="0" baseline="0" noProof="0" dirty="0">
                <a:ln>
                  <a:noFill/>
                </a:ln>
                <a:solidFill>
                  <a:sysClr val="windowText" lastClr="000000"/>
                </a:solidFill>
                <a:effectLst/>
                <a:uLnTx/>
                <a:uFillTx/>
              </a:rPr>
              <a:t> | #Gene=</a:t>
            </a:r>
            <a:r>
              <a:rPr kumimoji="0" lang="en-GB" sz="2400" b="0" i="0" u="none" strike="noStrike" kern="0" cap="none" spc="0" normalizeH="0" baseline="0" noProof="0" dirty="0">
                <a:ln>
                  <a:noFill/>
                </a:ln>
                <a:solidFill>
                  <a:srgbClr val="FF0000"/>
                </a:solidFill>
                <a:effectLst/>
                <a:uLnTx/>
                <a:uFillTx/>
              </a:rPr>
              <a:t>27,502</a:t>
            </a:r>
            <a:r>
              <a:rPr kumimoji="0" lang="en-GB" sz="2400" b="0" i="0" u="none" strike="noStrike" kern="0" cap="none" spc="0" normalizeH="0" baseline="0" noProof="0" dirty="0">
                <a:ln>
                  <a:noFill/>
                </a:ln>
                <a:solidFill>
                  <a:sysClr val="windowText" lastClr="000000"/>
                </a:solidFill>
                <a:effectLst/>
                <a:uLnTx/>
                <a:uFillTx/>
              </a:rPr>
              <a:t> | #Phenotype=</a:t>
            </a:r>
            <a:r>
              <a:rPr kumimoji="0" lang="en-GB" sz="2400" b="0" i="0" u="none" strike="noStrike" kern="0" cap="none" spc="0" normalizeH="0" baseline="0" noProof="0" dirty="0">
                <a:ln>
                  <a:noFill/>
                </a:ln>
                <a:solidFill>
                  <a:srgbClr val="FF0000"/>
                </a:solidFill>
                <a:effectLst/>
                <a:uLnTx/>
                <a:uFillTx/>
              </a:rPr>
              <a:t>107</a:t>
            </a:r>
          </a:p>
        </p:txBody>
      </p:sp>
    </p:spTree>
    <p:extLst>
      <p:ext uri="{BB962C8B-B14F-4D97-AF65-F5344CB8AC3E}">
        <p14:creationId xmlns:p14="http://schemas.microsoft.com/office/powerpoint/2010/main" val="226303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1"/>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164232" y="-180000"/>
            <a:ext cx="9340527" cy="7200000"/>
          </a:xfrm>
        </p:spPr>
      </p:pic>
      <p:sp>
        <p:nvSpPr>
          <p:cNvPr id="6" name="Title 5"/>
          <p:cNvSpPr>
            <a:spLocks noGrp="1"/>
          </p:cNvSpPr>
          <p:nvPr>
            <p:ph type="title"/>
          </p:nvPr>
        </p:nvSpPr>
        <p:spPr/>
        <p:txBody>
          <a:bodyPr/>
          <a:lstStyle/>
          <a:p>
            <a:r>
              <a:rPr lang="en-GB" b="0" dirty="0">
                <a:solidFill>
                  <a:schemeClr val="tx1"/>
                </a:solidFill>
                <a:effectLst/>
              </a:rPr>
              <a:t>… transform into a network</a:t>
            </a:r>
          </a:p>
        </p:txBody>
      </p:sp>
      <p:pic>
        <p:nvPicPr>
          <p:cNvPr id="7" name="Picture-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232" y="-180000"/>
            <a:ext cx="9340527" cy="7200000"/>
          </a:xfrm>
          <a:prstGeom prst="rect">
            <a:avLst/>
          </a:prstGeom>
        </p:spPr>
      </p:pic>
      <p:sp>
        <p:nvSpPr>
          <p:cNvPr id="15" name="TextBox 14"/>
          <p:cNvSpPr txBox="1"/>
          <p:nvPr/>
        </p:nvSpPr>
        <p:spPr>
          <a:xfrm rot="18288276">
            <a:off x="7000862" y="2320811"/>
            <a:ext cx="787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close to</a:t>
            </a:r>
          </a:p>
        </p:txBody>
      </p:sp>
      <p:sp>
        <p:nvSpPr>
          <p:cNvPr id="16" name="TextBox 15"/>
          <p:cNvSpPr txBox="1"/>
          <p:nvPr/>
        </p:nvSpPr>
        <p:spPr>
          <a:xfrm>
            <a:off x="8428548" y="1556723"/>
            <a:ext cx="55581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(SNP)</a:t>
            </a:r>
          </a:p>
        </p:txBody>
      </p:sp>
      <p:sp>
        <p:nvSpPr>
          <p:cNvPr id="17" name="TextBox 16"/>
          <p:cNvSpPr txBox="1"/>
          <p:nvPr/>
        </p:nvSpPr>
        <p:spPr>
          <a:xfrm>
            <a:off x="8912641" y="776793"/>
            <a:ext cx="98611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(Phenotype)</a:t>
            </a:r>
          </a:p>
        </p:txBody>
      </p:sp>
      <p:sp>
        <p:nvSpPr>
          <p:cNvPr id="18" name="TextBox 17"/>
          <p:cNvSpPr txBox="1"/>
          <p:nvPr/>
        </p:nvSpPr>
        <p:spPr>
          <a:xfrm>
            <a:off x="7109014" y="1083554"/>
            <a:ext cx="8464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associated</a:t>
            </a:r>
          </a:p>
        </p:txBody>
      </p:sp>
    </p:spTree>
    <p:extLst>
      <p:ext uri="{BB962C8B-B14F-4D97-AF65-F5344CB8AC3E}">
        <p14:creationId xmlns:p14="http://schemas.microsoft.com/office/powerpoint/2010/main" val="237249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Biological interaction datasets</a:t>
            </a:r>
          </a:p>
        </p:txBody>
      </p:sp>
      <p:pic>
        <p:nvPicPr>
          <p:cNvPr id="4" name="Picture 3"/>
          <p:cNvPicPr>
            <a:picLocks noChangeAspect="1"/>
          </p:cNvPicPr>
          <p:nvPr/>
        </p:nvPicPr>
        <p:blipFill>
          <a:blip r:embed="rId2"/>
          <a:stretch>
            <a:fillRect/>
          </a:stretch>
        </p:blipFill>
        <p:spPr>
          <a:xfrm>
            <a:off x="1059434" y="1674309"/>
            <a:ext cx="9486900" cy="3819525"/>
          </a:xfrm>
          <a:prstGeom prst="rect">
            <a:avLst/>
          </a:prstGeom>
        </p:spPr>
      </p:pic>
      <p:sp>
        <p:nvSpPr>
          <p:cNvPr id="5" name="TextBox 4"/>
          <p:cNvSpPr txBox="1"/>
          <p:nvPr/>
        </p:nvSpPr>
        <p:spPr>
          <a:xfrm>
            <a:off x="4737253" y="6059277"/>
            <a:ext cx="29525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hlinkClick r:id="rId3"/>
              </a:rPr>
              <a:t>http://thebiogrid.org</a:t>
            </a:r>
            <a:r>
              <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Rectangle 5"/>
          <p:cNvSpPr/>
          <p:nvPr/>
        </p:nvSpPr>
        <p:spPr>
          <a:xfrm>
            <a:off x="6544019" y="4704202"/>
            <a:ext cx="1266940" cy="8703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568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GB"/>
          </a:p>
        </p:txBody>
      </p:sp>
      <p:pic>
        <p:nvPicPr>
          <p:cNvPr id="12" name="Picture-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7748" y="98740"/>
            <a:ext cx="8873534" cy="6840000"/>
          </a:xfrm>
        </p:spPr>
      </p:pic>
      <p:pic>
        <p:nvPicPr>
          <p:cNvPr id="8" name="Picture-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748" y="98740"/>
            <a:ext cx="8873514" cy="6840000"/>
          </a:xfrm>
          <a:prstGeom prst="rect">
            <a:avLst/>
          </a:prstGeom>
        </p:spPr>
      </p:pic>
      <p:pic>
        <p:nvPicPr>
          <p:cNvPr id="7" name="Picture-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748" y="98740"/>
            <a:ext cx="8873514" cy="6840000"/>
          </a:xfrm>
          <a:prstGeom prst="rect">
            <a:avLst/>
          </a:prstGeom>
        </p:spPr>
      </p:pic>
      <p:sp>
        <p:nvSpPr>
          <p:cNvPr id="13" name="TextBox 12"/>
          <p:cNvSpPr txBox="1"/>
          <p:nvPr/>
        </p:nvSpPr>
        <p:spPr>
          <a:xfrm rot="18038772">
            <a:off x="6480751" y="3654096"/>
            <a:ext cx="914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interacts</a:t>
            </a:r>
          </a:p>
        </p:txBody>
      </p:sp>
      <p:sp>
        <p:nvSpPr>
          <p:cNvPr id="14" name="TextBox 13"/>
          <p:cNvSpPr txBox="1"/>
          <p:nvPr/>
        </p:nvSpPr>
        <p:spPr>
          <a:xfrm rot="172733">
            <a:off x="5622411" y="4262289"/>
            <a:ext cx="914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interacts</a:t>
            </a:r>
          </a:p>
        </p:txBody>
      </p:sp>
      <p:sp>
        <p:nvSpPr>
          <p:cNvPr id="15" name="TextBox 14"/>
          <p:cNvSpPr txBox="1"/>
          <p:nvPr/>
        </p:nvSpPr>
        <p:spPr>
          <a:xfrm rot="18288276">
            <a:off x="7232217" y="2530134"/>
            <a:ext cx="787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close to</a:t>
            </a:r>
          </a:p>
        </p:txBody>
      </p:sp>
      <p:sp>
        <p:nvSpPr>
          <p:cNvPr id="16" name="TextBox 15"/>
          <p:cNvSpPr txBox="1"/>
          <p:nvPr/>
        </p:nvSpPr>
        <p:spPr>
          <a:xfrm>
            <a:off x="8659903" y="1766046"/>
            <a:ext cx="55581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(SNP)</a:t>
            </a:r>
          </a:p>
        </p:txBody>
      </p:sp>
      <p:sp>
        <p:nvSpPr>
          <p:cNvPr id="17" name="TextBox 16"/>
          <p:cNvSpPr txBox="1"/>
          <p:nvPr/>
        </p:nvSpPr>
        <p:spPr>
          <a:xfrm>
            <a:off x="9143996" y="986116"/>
            <a:ext cx="98611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(Phenotype)</a:t>
            </a:r>
          </a:p>
        </p:txBody>
      </p:sp>
      <p:sp>
        <p:nvSpPr>
          <p:cNvPr id="18" name="TextBox 17"/>
          <p:cNvSpPr txBox="1"/>
          <p:nvPr/>
        </p:nvSpPr>
        <p:spPr>
          <a:xfrm>
            <a:off x="7340369" y="1292877"/>
            <a:ext cx="8464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0000"/>
                </a:solidFill>
                <a:effectLst/>
                <a:uLnTx/>
                <a:uFillTx/>
                <a:latin typeface="Calibri" panose="020F0502020204030204"/>
                <a:ea typeface="+mn-ea"/>
                <a:cs typeface="+mn-cs"/>
              </a:rPr>
              <a:t>associated</a:t>
            </a:r>
          </a:p>
        </p:txBody>
      </p:sp>
      <p:sp>
        <p:nvSpPr>
          <p:cNvPr id="20" name="Title 5"/>
          <p:cNvSpPr txBox="1">
            <a:spLocks/>
          </p:cNvSpPr>
          <p:nvPr/>
        </p:nvSpPr>
        <p:spPr>
          <a:xfrm>
            <a:off x="335360" y="116632"/>
            <a:ext cx="11425269" cy="72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j-ea"/>
                <a:cs typeface="Arial" pitchFamily="34" charset="0"/>
              </a:rPr>
              <a:t>… add biological interactions</a:t>
            </a:r>
          </a:p>
        </p:txBody>
      </p:sp>
    </p:spTree>
    <p:extLst>
      <p:ext uri="{BB962C8B-B14F-4D97-AF65-F5344CB8AC3E}">
        <p14:creationId xmlns:p14="http://schemas.microsoft.com/office/powerpoint/2010/main" val="479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to search and interpret so much information?</a:t>
            </a:r>
          </a:p>
        </p:txBody>
      </p:sp>
      <p:sp>
        <p:nvSpPr>
          <p:cNvPr id="3" name="Content Placeholder 2"/>
          <p:cNvSpPr>
            <a:spLocks noGrp="1"/>
          </p:cNvSpPr>
          <p:nvPr>
            <p:ph idx="1"/>
          </p:nvPr>
        </p:nvSpPr>
        <p:spPr>
          <a:xfrm>
            <a:off x="609600" y="1681293"/>
            <a:ext cx="7105650" cy="4444871"/>
          </a:xfrm>
        </p:spPr>
        <p:txBody>
          <a:bodyPr>
            <a:normAutofit/>
          </a:bodyPr>
          <a:lstStyle/>
          <a:p>
            <a:r>
              <a:rPr lang="en-GB" sz="2800" dirty="0"/>
              <a:t>Methods needed to </a:t>
            </a:r>
            <a:r>
              <a:rPr lang="en-GB" sz="2800" b="1" dirty="0"/>
              <a:t>evaluate</a:t>
            </a:r>
            <a:r>
              <a:rPr lang="en-GB" sz="2800" dirty="0"/>
              <a:t> millions of relationships in knowledge network, </a:t>
            </a:r>
            <a:r>
              <a:rPr lang="en-GB" sz="2800" b="1" dirty="0"/>
              <a:t>prioritize</a:t>
            </a:r>
            <a:r>
              <a:rPr lang="en-GB" sz="2800" dirty="0"/>
              <a:t> genes and </a:t>
            </a:r>
            <a:r>
              <a:rPr lang="en-GB" sz="2800" b="1" dirty="0"/>
              <a:t>extract</a:t>
            </a:r>
            <a:r>
              <a:rPr lang="en-GB" sz="2800" dirty="0"/>
              <a:t> relevant subnetworks</a:t>
            </a:r>
          </a:p>
          <a:p>
            <a:pPr marL="0" indent="0">
              <a:buNone/>
            </a:pPr>
            <a:r>
              <a:rPr lang="en-GB" sz="2800" dirty="0"/>
              <a:t> </a:t>
            </a:r>
          </a:p>
          <a:p>
            <a:r>
              <a:rPr lang="en-GB" sz="2800" dirty="0"/>
              <a:t>Interactive and exploratory tools needed to enable knowledge discovery and decision making</a:t>
            </a:r>
          </a:p>
          <a:p>
            <a:endParaRPr lang="en-GB" sz="2800" dirty="0"/>
          </a:p>
          <a:p>
            <a:r>
              <a:rPr lang="en-GB" sz="2800" dirty="0"/>
              <a:t>Interpretation should be the task of domain experts i.e. biologists!</a:t>
            </a:r>
          </a:p>
          <a:p>
            <a:endParaRPr lang="en-GB" sz="2800" dirty="0"/>
          </a:p>
        </p:txBody>
      </p:sp>
      <p:pic>
        <p:nvPicPr>
          <p:cNvPr id="4" name="Picture 6" descr="Desk bins: 'Too much information,' 'Not enough,' 'Just 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296" y="1682522"/>
            <a:ext cx="3971083" cy="416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6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KnetMiner – Gene Discovery Platform</a:t>
            </a:r>
          </a:p>
        </p:txBody>
      </p:sp>
      <p:sp>
        <p:nvSpPr>
          <p:cNvPr id="5" name="Rectangle 4"/>
          <p:cNvSpPr/>
          <p:nvPr/>
        </p:nvSpPr>
        <p:spPr>
          <a:xfrm>
            <a:off x="895928" y="2001984"/>
            <a:ext cx="1540042" cy="69301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Search</a:t>
            </a:r>
          </a:p>
        </p:txBody>
      </p:sp>
      <p:sp>
        <p:nvSpPr>
          <p:cNvPr id="6" name="Rectangle 5"/>
          <p:cNvSpPr/>
          <p:nvPr/>
        </p:nvSpPr>
        <p:spPr>
          <a:xfrm>
            <a:off x="4657819" y="2001982"/>
            <a:ext cx="1540042" cy="6930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Select</a:t>
            </a:r>
          </a:p>
        </p:txBody>
      </p:sp>
      <p:sp>
        <p:nvSpPr>
          <p:cNvPr id="9" name="Rectangle 8"/>
          <p:cNvSpPr/>
          <p:nvPr/>
        </p:nvSpPr>
        <p:spPr>
          <a:xfrm>
            <a:off x="8652286" y="2001985"/>
            <a:ext cx="1540042" cy="6930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Explore</a:t>
            </a:r>
          </a:p>
        </p:txBody>
      </p:sp>
      <p:sp>
        <p:nvSpPr>
          <p:cNvPr id="12" name="Right Arrow 11"/>
          <p:cNvSpPr/>
          <p:nvPr/>
        </p:nvSpPr>
        <p:spPr>
          <a:xfrm>
            <a:off x="3105728" y="2176421"/>
            <a:ext cx="779647" cy="3561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Right Arrow 12"/>
          <p:cNvSpPr/>
          <p:nvPr/>
        </p:nvSpPr>
        <p:spPr>
          <a:xfrm>
            <a:off x="6991928" y="2170425"/>
            <a:ext cx="779647" cy="3561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a:stretch>
            <a:fillRect/>
          </a:stretch>
        </p:blipFill>
        <p:spPr>
          <a:xfrm>
            <a:off x="163671" y="3089232"/>
            <a:ext cx="3013612" cy="2535516"/>
          </a:xfrm>
          <a:prstGeom prst="rect">
            <a:avLst/>
          </a:prstGeom>
        </p:spPr>
        <p:style>
          <a:lnRef idx="2">
            <a:schemeClr val="dk1"/>
          </a:lnRef>
          <a:fillRef idx="1">
            <a:schemeClr val="lt1"/>
          </a:fillRef>
          <a:effectRef idx="0">
            <a:schemeClr val="dk1"/>
          </a:effectRef>
          <a:fontRef idx="minor">
            <a:schemeClr val="dk1"/>
          </a:fontRef>
        </p:style>
      </p:pic>
      <p:pic>
        <p:nvPicPr>
          <p:cNvPr id="15" name="Picture 2" descr="Log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9349" y="6184533"/>
            <a:ext cx="1830991" cy="458555"/>
          </a:xfrm>
          <a:prstGeom prst="rect">
            <a:avLst/>
          </a:prstGeom>
          <a:solidFill>
            <a:schemeClr val="tx1">
              <a:lumMod val="75000"/>
              <a:lumOff val="25000"/>
            </a:schemeClr>
          </a:solidFill>
        </p:spPr>
      </p:pic>
      <p:pic>
        <p:nvPicPr>
          <p:cNvPr id="16" name="Picture 15"/>
          <p:cNvPicPr>
            <a:picLocks noChangeAspect="1"/>
          </p:cNvPicPr>
          <p:nvPr/>
        </p:nvPicPr>
        <p:blipFill rotWithShape="1">
          <a:blip r:embed="rId5"/>
          <a:srcRect t="20767"/>
          <a:stretch/>
        </p:blipFill>
        <p:spPr>
          <a:xfrm>
            <a:off x="3610203" y="3077032"/>
            <a:ext cx="4318629" cy="1544274"/>
          </a:xfrm>
          <a:prstGeom prst="rect">
            <a:avLst/>
          </a:prstGeom>
        </p:spPr>
        <p:style>
          <a:lnRef idx="2">
            <a:schemeClr val="dk1"/>
          </a:lnRef>
          <a:fillRef idx="1">
            <a:schemeClr val="lt1"/>
          </a:fillRef>
          <a:effectRef idx="0">
            <a:schemeClr val="dk1"/>
          </a:effectRef>
          <a:fontRef idx="minor">
            <a:schemeClr val="dk1"/>
          </a:fontRef>
        </p:style>
      </p:pic>
      <p:pic>
        <p:nvPicPr>
          <p:cNvPr id="18" name="Picture 17"/>
          <p:cNvPicPr/>
          <p:nvPr/>
        </p:nvPicPr>
        <p:blipFill>
          <a:blip r:embed="rId6"/>
          <a:stretch>
            <a:fillRect/>
          </a:stretch>
        </p:blipFill>
        <p:spPr>
          <a:xfrm>
            <a:off x="3567671" y="4211540"/>
            <a:ext cx="2306153" cy="1402576"/>
          </a:xfrm>
          <a:prstGeom prst="rect">
            <a:avLst/>
          </a:prstGeom>
        </p:spPr>
        <p:style>
          <a:lnRef idx="2">
            <a:schemeClr val="dk1"/>
          </a:lnRef>
          <a:fillRef idx="1">
            <a:schemeClr val="lt1"/>
          </a:fillRef>
          <a:effectRef idx="0">
            <a:schemeClr val="dk1"/>
          </a:effectRef>
          <a:fontRef idx="minor">
            <a:schemeClr val="dk1"/>
          </a:fontRef>
        </p:style>
      </p:pic>
      <p:pic>
        <p:nvPicPr>
          <p:cNvPr id="17" name="Picture 16"/>
          <p:cNvPicPr>
            <a:picLocks noChangeAspect="1"/>
          </p:cNvPicPr>
          <p:nvPr/>
        </p:nvPicPr>
        <p:blipFill rotWithShape="1">
          <a:blip r:embed="rId7"/>
          <a:srcRect r="25412"/>
          <a:stretch/>
        </p:blipFill>
        <p:spPr>
          <a:xfrm>
            <a:off x="5449805" y="4461467"/>
            <a:ext cx="2695487" cy="1259585"/>
          </a:xfrm>
          <a:prstGeom prst="rect">
            <a:avLst/>
          </a:prstGeom>
        </p:spPr>
        <p:style>
          <a:lnRef idx="2">
            <a:schemeClr val="dk1"/>
          </a:lnRef>
          <a:fillRef idx="1">
            <a:schemeClr val="lt1"/>
          </a:fillRef>
          <a:effectRef idx="0">
            <a:schemeClr val="dk1"/>
          </a:effectRef>
          <a:fontRef idx="minor">
            <a:schemeClr val="dk1"/>
          </a:fontRef>
        </p:style>
      </p:pic>
      <p:pic>
        <p:nvPicPr>
          <p:cNvPr id="19" name="Picture 18"/>
          <p:cNvPicPr>
            <a:picLocks noChangeAspect="1"/>
          </p:cNvPicPr>
          <p:nvPr/>
        </p:nvPicPr>
        <p:blipFill rotWithShape="1">
          <a:blip r:embed="rId8"/>
          <a:srcRect r="31173"/>
          <a:stretch/>
        </p:blipFill>
        <p:spPr>
          <a:xfrm>
            <a:off x="8482718" y="3072504"/>
            <a:ext cx="3276892" cy="2648548"/>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3991690" y="6229144"/>
            <a:ext cx="3555653" cy="369332"/>
          </a:xfrm>
          <a:prstGeom prst="rect">
            <a:avLst/>
          </a:prstGeom>
        </p:spPr>
        <p:txBody>
          <a:bodyPr wrap="none">
            <a:spAutoFit/>
          </a:bodyPr>
          <a:lstStyle/>
          <a:p>
            <a:r>
              <a:rPr lang="en-GB" dirty="0">
                <a:hlinkClick r:id="rId9"/>
              </a:rPr>
              <a:t>http://knetminer.rothamsted.ac.uk/</a:t>
            </a:r>
            <a:endParaRPr lang="en-GB" dirty="0"/>
          </a:p>
        </p:txBody>
      </p:sp>
    </p:spTree>
    <p:extLst>
      <p:ext uri="{BB962C8B-B14F-4D97-AF65-F5344CB8AC3E}">
        <p14:creationId xmlns:p14="http://schemas.microsoft.com/office/powerpoint/2010/main" val="358894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Roadmap to Crop Improvement</a:t>
            </a:r>
          </a:p>
        </p:txBody>
      </p:sp>
      <p:graphicFrame>
        <p:nvGraphicFramePr>
          <p:cNvPr id="6" name="Content Placeholder 5"/>
          <p:cNvGraphicFramePr>
            <a:graphicFrameLocks noGrp="1"/>
          </p:cNvGraphicFramePr>
          <p:nvPr>
            <p:ph idx="1"/>
            <p:extLst/>
          </p:nvPr>
        </p:nvGraphicFramePr>
        <p:xfrm>
          <a:off x="609600" y="1681163"/>
          <a:ext cx="109728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Left 6"/>
          <p:cNvSpPr/>
          <p:nvPr/>
        </p:nvSpPr>
        <p:spPr>
          <a:xfrm>
            <a:off x="8940528" y="3838482"/>
            <a:ext cx="1127920" cy="62299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solidFill>
                  <a:schemeClr val="tx1"/>
                </a:solidFill>
              </a:rPr>
              <a:t>Training</a:t>
            </a:r>
          </a:p>
        </p:txBody>
      </p:sp>
    </p:spTree>
    <p:extLst>
      <p:ext uri="{BB962C8B-B14F-4D97-AF65-F5344CB8AC3E}">
        <p14:creationId xmlns:p14="http://schemas.microsoft.com/office/powerpoint/2010/main" val="12355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Hands-on Training</a:t>
            </a:r>
          </a:p>
        </p:txBody>
      </p:sp>
      <p:sp>
        <p:nvSpPr>
          <p:cNvPr id="4" name="Text Placeholder 3"/>
          <p:cNvSpPr>
            <a:spLocks noGrp="1"/>
          </p:cNvSpPr>
          <p:nvPr>
            <p:ph type="body" idx="1"/>
          </p:nvPr>
        </p:nvSpPr>
        <p:spPr/>
        <p:txBody>
          <a:bodyPr/>
          <a:lstStyle/>
          <a:p>
            <a:r>
              <a:rPr lang="en-GB" dirty="0"/>
              <a:t>Using KnetMiner to analyse differentially expressed genes</a:t>
            </a:r>
          </a:p>
        </p:txBody>
      </p:sp>
    </p:spTree>
    <p:extLst>
      <p:ext uri="{BB962C8B-B14F-4D97-AF65-F5344CB8AC3E}">
        <p14:creationId xmlns:p14="http://schemas.microsoft.com/office/powerpoint/2010/main" val="142934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Release of Wheat KnetMiner</a:t>
            </a:r>
          </a:p>
        </p:txBody>
      </p:sp>
      <p:sp>
        <p:nvSpPr>
          <p:cNvPr id="3" name="Content Placeholder 2"/>
          <p:cNvSpPr>
            <a:spLocks noGrp="1"/>
          </p:cNvSpPr>
          <p:nvPr>
            <p:ph idx="1"/>
          </p:nvPr>
        </p:nvSpPr>
        <p:spPr/>
        <p:txBody>
          <a:bodyPr>
            <a:normAutofit lnSpcReduction="10000"/>
          </a:bodyPr>
          <a:lstStyle/>
          <a:p>
            <a:r>
              <a:rPr lang="en-GB" dirty="0" err="1"/>
              <a:t>RefSeq</a:t>
            </a:r>
            <a:r>
              <a:rPr lang="en-GB" dirty="0"/>
              <a:t> v1.0 high confidence genes (IWGSC)</a:t>
            </a:r>
          </a:p>
          <a:p>
            <a:r>
              <a:rPr lang="en-GB" dirty="0"/>
              <a:t>Co-expression data (JIC)</a:t>
            </a:r>
          </a:p>
          <a:p>
            <a:r>
              <a:rPr lang="en-GB" dirty="0"/>
              <a:t>Gene Regulation data (JIC)</a:t>
            </a:r>
          </a:p>
          <a:p>
            <a:r>
              <a:rPr lang="en-GB" dirty="0"/>
              <a:t>TILLING data (Rothamsted)</a:t>
            </a:r>
          </a:p>
          <a:p>
            <a:r>
              <a:rPr lang="en-GB" dirty="0"/>
              <a:t>Homology information (</a:t>
            </a:r>
            <a:r>
              <a:rPr lang="en-GB" dirty="0" err="1"/>
              <a:t>Ensembl</a:t>
            </a:r>
            <a:r>
              <a:rPr lang="en-GB" dirty="0"/>
              <a:t> Plants)</a:t>
            </a:r>
          </a:p>
          <a:p>
            <a:r>
              <a:rPr lang="en-GB" dirty="0"/>
              <a:t>GWAS data (Cornell T3)</a:t>
            </a:r>
          </a:p>
          <a:p>
            <a:r>
              <a:rPr lang="en-GB" dirty="0"/>
              <a:t>Wheat publications (PubMed)</a:t>
            </a:r>
          </a:p>
          <a:p>
            <a:r>
              <a:rPr lang="en-GB" dirty="0"/>
              <a:t>Gene-Phenotype from literature (Rothamsted)</a:t>
            </a:r>
          </a:p>
          <a:p>
            <a:r>
              <a:rPr lang="en-GB" dirty="0"/>
              <a:t>Arabidopsis knowledge (many sources)</a:t>
            </a:r>
          </a:p>
          <a:p>
            <a:endParaRPr lang="en-GB" dirty="0"/>
          </a:p>
        </p:txBody>
      </p:sp>
      <p:sp>
        <p:nvSpPr>
          <p:cNvPr id="4" name="TextBox 3"/>
          <p:cNvSpPr txBox="1"/>
          <p:nvPr/>
        </p:nvSpPr>
        <p:spPr>
          <a:xfrm>
            <a:off x="2631687" y="6141460"/>
            <a:ext cx="6066263" cy="369332"/>
          </a:xfrm>
          <a:prstGeom prst="rect">
            <a:avLst/>
          </a:prstGeom>
          <a:noFill/>
        </p:spPr>
        <p:txBody>
          <a:bodyPr wrap="square" rtlCol="0">
            <a:spAutoFit/>
          </a:bodyPr>
          <a:lstStyle/>
          <a:p>
            <a:r>
              <a:rPr lang="en-GB" dirty="0">
                <a:hlinkClick r:id="rId2"/>
              </a:rPr>
              <a:t>http://knetminer.rothamsted.ac.uk/Triticum_aestivum/</a:t>
            </a:r>
            <a:r>
              <a:rPr lang="en-GB" dirty="0"/>
              <a:t> </a:t>
            </a:r>
          </a:p>
        </p:txBody>
      </p:sp>
    </p:spTree>
    <p:extLst>
      <p:ext uri="{BB962C8B-B14F-4D97-AF65-F5344CB8AC3E}">
        <p14:creationId xmlns:p14="http://schemas.microsoft.com/office/powerpoint/2010/main" val="103463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33F0F-AD13-43D3-9EA0-C86821E38EAD}"/>
              </a:ext>
            </a:extLst>
          </p:cNvPr>
          <p:cNvPicPr>
            <a:picLocks noChangeAspect="1"/>
          </p:cNvPicPr>
          <p:nvPr/>
        </p:nvPicPr>
        <p:blipFill rotWithShape="1">
          <a:blip r:embed="rId2"/>
          <a:srcRect l="1010" r="1687"/>
          <a:stretch/>
        </p:blipFill>
        <p:spPr>
          <a:xfrm rot="21600000">
            <a:off x="305264" y="1380579"/>
            <a:ext cx="11381520" cy="5468342"/>
          </a:xfrm>
          <a:prstGeom prst="rect">
            <a:avLst/>
          </a:prstGeom>
        </p:spPr>
      </p:pic>
      <p:sp>
        <p:nvSpPr>
          <p:cNvPr id="5" name="Title 4">
            <a:extLst>
              <a:ext uri="{FF2B5EF4-FFF2-40B4-BE49-F238E27FC236}">
                <a16:creationId xmlns:a16="http://schemas.microsoft.com/office/drawing/2014/main" id="{028219D3-66D1-491D-AAA1-A0AC14FD9DC7}"/>
              </a:ext>
            </a:extLst>
          </p:cNvPr>
          <p:cNvSpPr>
            <a:spLocks noGrp="1"/>
          </p:cNvSpPr>
          <p:nvPr>
            <p:ph type="title"/>
          </p:nvPr>
        </p:nvSpPr>
        <p:spPr/>
        <p:txBody>
          <a:bodyPr/>
          <a:lstStyle/>
          <a:p>
            <a:r>
              <a:rPr lang="en-GB" dirty="0"/>
              <a:t>Connecting the dots in wheat data</a:t>
            </a:r>
          </a:p>
        </p:txBody>
      </p:sp>
    </p:spTree>
    <p:extLst>
      <p:ext uri="{BB962C8B-B14F-4D97-AF65-F5344CB8AC3E}">
        <p14:creationId xmlns:p14="http://schemas.microsoft.com/office/powerpoint/2010/main" val="65554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FFFFFF"/>
                </a:solidFill>
                <a:effectLst/>
                <a:uLnTx/>
                <a:uFillTx/>
                <a:latin typeface="Times New Roman"/>
                <a:ea typeface="+mn-ea"/>
                <a:cs typeface="+mn-cs"/>
              </a:rPr>
              <a:t>#</a:t>
            </a:r>
            <a:fld id="{BEE09BE5-14AF-493D-AC29-AED820322602}" type="slidenum">
              <a:rPr kumimoji="0" lang="en-GB" sz="1800" b="0" i="0" u="none" strike="noStrike" kern="0" cap="none" spc="0" normalizeH="0" baseline="0" noProof="0">
                <a:ln>
                  <a:noFill/>
                </a:ln>
                <a:solidFill>
                  <a:srgbClr val="FFFFFF"/>
                </a:solidFill>
                <a:effectLst/>
                <a:uLnTx/>
                <a:uFillTx/>
                <a:latin typeface="Times New Roma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800" b="0" i="0" u="none" strike="noStrike" kern="0" cap="none" spc="0" normalizeH="0" baseline="0" noProof="0">
              <a:ln>
                <a:noFill/>
              </a:ln>
              <a:solidFill>
                <a:srgbClr val="FFFFFF"/>
              </a:solidFill>
              <a:effectLst/>
              <a:uLnTx/>
              <a:uFillTx/>
              <a:latin typeface="Times New Roman"/>
              <a:ea typeface="+mn-ea"/>
              <a:cs typeface="+mn-cs"/>
            </a:endParaRPr>
          </a:p>
        </p:txBody>
      </p:sp>
      <p:sp>
        <p:nvSpPr>
          <p:cNvPr id="3" name="Rectangle 75"/>
          <p:cNvSpPr>
            <a:spLocks noChangeArrowheads="1"/>
          </p:cNvSpPr>
          <p:nvPr/>
        </p:nvSpPr>
        <p:spPr bwMode="auto">
          <a:xfrm>
            <a:off x="381000" y="116632"/>
            <a:ext cx="11582400" cy="523220"/>
          </a:xfrm>
          <a:prstGeom prst="rect">
            <a:avLst/>
          </a:prstGeom>
          <a:noFill/>
          <a:ln w="9525">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White grained wheat is more prone to pre-harvest sprouting (PHS)</a:t>
            </a:r>
          </a:p>
        </p:txBody>
      </p:sp>
      <p:sp>
        <p:nvSpPr>
          <p:cNvPr id="4" name="TextBox 3"/>
          <p:cNvSpPr txBox="1"/>
          <p:nvPr/>
        </p:nvSpPr>
        <p:spPr>
          <a:xfrm>
            <a:off x="457200" y="4457102"/>
            <a:ext cx="6358881"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GB" sz="18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PHS is the result of premature germination of grain in the ear and results in loss of bread-making quality</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GB" sz="18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Red grain colour is associated with increased dormancy and resistance to PHS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GB" sz="18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Grain colour is due to proanthocyanidins (condensed tannins) in the testa</a:t>
            </a:r>
          </a:p>
        </p:txBody>
      </p:sp>
      <p:grpSp>
        <p:nvGrpSpPr>
          <p:cNvPr id="10" name="Group 9"/>
          <p:cNvGrpSpPr/>
          <p:nvPr/>
        </p:nvGrpSpPr>
        <p:grpSpPr>
          <a:xfrm>
            <a:off x="4604576" y="808588"/>
            <a:ext cx="5987224" cy="3319263"/>
            <a:chOff x="1502659" y="762000"/>
            <a:chExt cx="5238821" cy="2752967"/>
          </a:xfrm>
        </p:grpSpPr>
        <p:pic>
          <p:nvPicPr>
            <p:cNvPr id="5" name="Picture 3"/>
            <p:cNvPicPr>
              <a:picLocks noChangeAspect="1" noChangeArrowheads="1"/>
            </p:cNvPicPr>
            <p:nvPr/>
          </p:nvPicPr>
          <p:blipFill>
            <a:blip r:embed="rId3" cstate="print"/>
            <a:srcRect/>
            <a:stretch>
              <a:fillRect/>
            </a:stretch>
          </p:blipFill>
          <p:spPr bwMode="auto">
            <a:xfrm>
              <a:off x="2737123" y="762000"/>
              <a:ext cx="4004357" cy="2414315"/>
            </a:xfrm>
            <a:prstGeom prst="rect">
              <a:avLst/>
            </a:prstGeom>
            <a:noFill/>
            <a:ln>
              <a:solidFill>
                <a:srgbClr val="000000"/>
              </a:solidFill>
            </a:ln>
          </p:spPr>
        </p:pic>
        <p:sp>
          <p:nvSpPr>
            <p:cNvPr id="6" name="TextBox 5"/>
            <p:cNvSpPr txBox="1"/>
            <p:nvPr/>
          </p:nvSpPr>
          <p:spPr>
            <a:xfrm>
              <a:off x="1502659" y="1772816"/>
              <a:ext cx="1127829" cy="2807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Sprouting</a:t>
              </a:r>
            </a:p>
          </p:txBody>
        </p:sp>
        <p:sp>
          <p:nvSpPr>
            <p:cNvPr id="7" name="TextBox 6"/>
            <p:cNvSpPr txBox="1"/>
            <p:nvPr/>
          </p:nvSpPr>
          <p:spPr>
            <a:xfrm>
              <a:off x="3546911" y="3234173"/>
              <a:ext cx="1203736" cy="2807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Grain colour</a:t>
              </a:r>
            </a:p>
          </p:txBody>
        </p:sp>
        <p:sp>
          <p:nvSpPr>
            <p:cNvPr id="8" name="TextBox 7"/>
            <p:cNvSpPr txBox="1"/>
            <p:nvPr/>
          </p:nvSpPr>
          <p:spPr>
            <a:xfrm>
              <a:off x="3059832" y="836712"/>
              <a:ext cx="895157" cy="255267"/>
            </a:xfrm>
            <a:prstGeom prst="rect">
              <a:avLst/>
            </a:prstGeom>
            <a:solidFill>
              <a:schemeClr val="tx1"/>
            </a:solidFill>
            <a:ln w="19050">
              <a:solidFill>
                <a:srgbClr val="00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000000"/>
                  </a:solidFill>
                  <a:effectLst/>
                  <a:uLnTx/>
                  <a:uFillTx/>
                  <a:latin typeface="Comic Sans MS" panose="030F0702030302020204" pitchFamily="66" charset="0"/>
                  <a:ea typeface="+mn-ea"/>
                  <a:cs typeface="+mn-cs"/>
                </a:rPr>
                <a:t>+ = white</a:t>
              </a:r>
            </a:p>
          </p:txBody>
        </p:sp>
        <p:sp>
          <p:nvSpPr>
            <p:cNvPr id="9" name="TextBox 8"/>
            <p:cNvSpPr txBox="1"/>
            <p:nvPr/>
          </p:nvSpPr>
          <p:spPr>
            <a:xfrm>
              <a:off x="5436096" y="1740843"/>
              <a:ext cx="1124519" cy="255268"/>
            </a:xfrm>
            <a:prstGeom prst="rect">
              <a:avLst/>
            </a:prstGeom>
            <a:noFill/>
            <a:ln w="19050">
              <a:solidFill>
                <a:schemeClr val="bg1">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000000"/>
                  </a:solidFill>
                  <a:effectLst/>
                  <a:uLnTx/>
                  <a:uFillTx/>
                  <a:latin typeface="Comic Sans MS" panose="030F0702030302020204" pitchFamily="66" charset="0"/>
                  <a:ea typeface="+mn-ea"/>
                  <a:cs typeface="+mn-cs"/>
                </a:rPr>
                <a:t>o</a:t>
              </a:r>
              <a:r>
                <a:rPr kumimoji="0" lang="en-GB" sz="1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 red</a:t>
              </a:r>
            </a:p>
          </p:txBody>
        </p:sp>
      </p:grpSp>
      <p:graphicFrame>
        <p:nvGraphicFramePr>
          <p:cNvPr id="13" name="Object 12"/>
          <p:cNvGraphicFramePr>
            <a:graphicFrameLocks noChangeAspect="1"/>
          </p:cNvGraphicFramePr>
          <p:nvPr>
            <p:extLst/>
          </p:nvPr>
        </p:nvGraphicFramePr>
        <p:xfrm>
          <a:off x="2092575" y="660676"/>
          <a:ext cx="1555055" cy="3489691"/>
        </p:xfrm>
        <a:graphic>
          <a:graphicData uri="http://schemas.openxmlformats.org/presentationml/2006/ole">
            <mc:AlternateContent xmlns:mc="http://schemas.openxmlformats.org/markup-compatibility/2006">
              <mc:Choice xmlns:v="urn:schemas-microsoft-com:vml" Requires="v">
                <p:oleObj spid="_x0000_s3115" name="Image" r:id="rId4" imgW="11796825" imgH="26501587" progId="Photoshop.Image.7">
                  <p:embed/>
                </p:oleObj>
              </mc:Choice>
              <mc:Fallback>
                <p:oleObj name="Image" r:id="rId4" imgW="11796825" imgH="26501587" progId="Photoshop.Image.7">
                  <p:embed/>
                  <p:pic>
                    <p:nvPicPr>
                      <p:cNvPr id="13"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575" y="660676"/>
                        <a:ext cx="1555055" cy="3489691"/>
                      </a:xfrm>
                      <a:prstGeom prst="rect">
                        <a:avLst/>
                      </a:prstGeom>
                      <a:noFill/>
                      <a:ln>
                        <a:noFill/>
                      </a:ln>
                      <a:effectLst/>
                    </p:spPr>
                  </p:pic>
                </p:oleObj>
              </mc:Fallback>
            </mc:AlternateContent>
          </a:graphicData>
        </a:graphic>
      </p:graphicFrame>
      <p:sp>
        <p:nvSpPr>
          <p:cNvPr id="14" name="TextBox 13"/>
          <p:cNvSpPr txBox="1"/>
          <p:nvPr/>
        </p:nvSpPr>
        <p:spPr>
          <a:xfrm>
            <a:off x="8671197" y="3909081"/>
            <a:ext cx="207300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err="1">
                <a:ln>
                  <a:noFill/>
                </a:ln>
                <a:solidFill>
                  <a:srgbClr val="FFFFFF"/>
                </a:solidFill>
                <a:effectLst/>
                <a:uLnTx/>
                <a:uFillTx/>
                <a:latin typeface="Comic Sans MS" panose="030F0702030302020204" pitchFamily="66" charset="0"/>
                <a:ea typeface="+mn-ea"/>
                <a:cs typeface="+mn-cs"/>
              </a:rPr>
              <a:t>Groos</a:t>
            </a:r>
            <a:r>
              <a:rPr kumimoji="0" lang="en-GB" sz="900" b="0" i="1"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 et al.</a:t>
            </a:r>
            <a:r>
              <a:rPr kumimoji="0" lang="en-GB" sz="9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 (2002)</a:t>
            </a:r>
            <a:r>
              <a:rPr kumimoji="0" lang="en-GB" sz="900" b="0" i="1"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TAG </a:t>
            </a:r>
            <a:r>
              <a:rPr kumimoji="0" lang="en-GB" sz="900" b="0"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104, 39-47</a:t>
            </a:r>
          </a:p>
        </p:txBody>
      </p:sp>
      <p:grpSp>
        <p:nvGrpSpPr>
          <p:cNvPr id="15" name="Group 14"/>
          <p:cNvGrpSpPr/>
          <p:nvPr/>
        </p:nvGrpSpPr>
        <p:grpSpPr>
          <a:xfrm>
            <a:off x="8001000" y="4293098"/>
            <a:ext cx="2735984" cy="2131851"/>
            <a:chOff x="6342067" y="4183950"/>
            <a:chExt cx="2592289" cy="2021237"/>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42067" y="4183950"/>
              <a:ext cx="2592288" cy="2021237"/>
            </a:xfrm>
            <a:prstGeom prst="rect">
              <a:avLst/>
            </a:prstGeom>
          </p:spPr>
        </p:pic>
        <p:sp>
          <p:nvSpPr>
            <p:cNvPr id="17" name="TextBox 16"/>
            <p:cNvSpPr txBox="1"/>
            <p:nvPr/>
          </p:nvSpPr>
          <p:spPr>
            <a:xfrm>
              <a:off x="7268820" y="5928186"/>
              <a:ext cx="1665536" cy="2626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333333"/>
                  </a:solidFill>
                  <a:effectLst/>
                  <a:uLnTx/>
                  <a:uFillTx/>
                  <a:latin typeface="Comic Sans MS" panose="030F0702030302020204" pitchFamily="66" charset="0"/>
                  <a:ea typeface="+mn-ea"/>
                  <a:cs typeface="Arial" pitchFamily="34" charset="0"/>
                </a:rPr>
                <a:t>Red grain 20dpa</a:t>
              </a:r>
            </a:p>
          </p:txBody>
        </p:sp>
      </p:grpSp>
      <p:sp>
        <p:nvSpPr>
          <p:cNvPr id="18" name="TextBox 17"/>
          <p:cNvSpPr txBox="1"/>
          <p:nvPr/>
        </p:nvSpPr>
        <p:spPr>
          <a:xfrm>
            <a:off x="5738328" y="6425169"/>
            <a:ext cx="15858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Comic Sans MS" panose="030F0702030302020204" pitchFamily="66" charset="0"/>
                <a:ea typeface="+mn-ea"/>
                <a:cs typeface="+mn-cs"/>
              </a:rPr>
              <a:t>Andy Phillips</a:t>
            </a:r>
          </a:p>
        </p:txBody>
      </p:sp>
    </p:spTree>
    <p:extLst>
      <p:ext uri="{BB962C8B-B14F-4D97-AF65-F5344CB8AC3E}">
        <p14:creationId xmlns:p14="http://schemas.microsoft.com/office/powerpoint/2010/main" val="1211704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42" y="1346478"/>
            <a:ext cx="5376730" cy="5474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3" cstate="print"/>
          <a:srcRect l="20607" t="38770"/>
          <a:stretch/>
        </p:blipFill>
        <p:spPr bwMode="auto">
          <a:xfrm>
            <a:off x="1657179" y="1998831"/>
            <a:ext cx="1703819" cy="1330523"/>
          </a:xfrm>
          <a:prstGeom prst="rect">
            <a:avLst/>
          </a:prstGeom>
          <a:noFill/>
          <a:ln w="9525">
            <a:noFill/>
            <a:miter lim="800000"/>
            <a:headEnd/>
            <a:tailEnd/>
          </a:ln>
        </p:spPr>
      </p:pic>
      <p:sp>
        <p:nvSpPr>
          <p:cNvPr id="9" name="TextBox 8"/>
          <p:cNvSpPr txBox="1"/>
          <p:nvPr/>
        </p:nvSpPr>
        <p:spPr>
          <a:xfrm>
            <a:off x="6858000" y="4267200"/>
            <a:ext cx="495300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400" dirty="0">
                <a:solidFill>
                  <a:srgbClr val="800000"/>
                </a:solidFill>
              </a:rPr>
              <a:t>Over hundred statistically significant genes in white </a:t>
            </a:r>
            <a:r>
              <a:rPr lang="en-GB" sz="2400" i="1" dirty="0">
                <a:solidFill>
                  <a:srgbClr val="800000"/>
                </a:solidFill>
              </a:rPr>
              <a:t>vs.</a:t>
            </a:r>
            <a:r>
              <a:rPr lang="en-GB" sz="2400" dirty="0">
                <a:solidFill>
                  <a:srgbClr val="800000"/>
                </a:solidFill>
              </a:rPr>
              <a:t> red grain RNA-seq.</a:t>
            </a:r>
          </a:p>
        </p:txBody>
      </p:sp>
      <p:sp>
        <p:nvSpPr>
          <p:cNvPr id="3" name="Title 2"/>
          <p:cNvSpPr>
            <a:spLocks noGrp="1"/>
          </p:cNvSpPr>
          <p:nvPr>
            <p:ph type="title"/>
          </p:nvPr>
        </p:nvSpPr>
        <p:spPr/>
        <p:txBody>
          <a:bodyPr/>
          <a:lstStyle/>
          <a:p>
            <a:r>
              <a:rPr lang="en-GB" dirty="0"/>
              <a:t>Differential Gene Expression Analysis</a:t>
            </a:r>
          </a:p>
        </p:txBody>
      </p:sp>
      <p:sp>
        <p:nvSpPr>
          <p:cNvPr id="8" name="TextBox 7"/>
          <p:cNvSpPr txBox="1"/>
          <p:nvPr/>
        </p:nvSpPr>
        <p:spPr>
          <a:xfrm>
            <a:off x="6858000" y="2263775"/>
            <a:ext cx="4953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400" dirty="0">
                <a:solidFill>
                  <a:srgbClr val="800000"/>
                </a:solidFill>
              </a:rPr>
              <a:t>Mutation in </a:t>
            </a:r>
            <a:r>
              <a:rPr lang="en-GB" sz="2400" i="1" dirty="0">
                <a:solidFill>
                  <a:srgbClr val="800000"/>
                </a:solidFill>
              </a:rPr>
              <a:t>R </a:t>
            </a:r>
            <a:r>
              <a:rPr lang="en-GB" sz="2400" i="1" dirty="0" err="1">
                <a:solidFill>
                  <a:srgbClr val="800000"/>
                </a:solidFill>
              </a:rPr>
              <a:t>Myb</a:t>
            </a:r>
            <a:r>
              <a:rPr lang="en-GB" sz="2400" i="1" dirty="0">
                <a:solidFill>
                  <a:srgbClr val="800000"/>
                </a:solidFill>
              </a:rPr>
              <a:t> (TT2) </a:t>
            </a:r>
            <a:r>
              <a:rPr lang="en-GB" sz="2400" dirty="0">
                <a:solidFill>
                  <a:srgbClr val="800000"/>
                </a:solidFill>
              </a:rPr>
              <a:t>gene leads to change of grain colour from red to white.</a:t>
            </a:r>
          </a:p>
        </p:txBody>
      </p:sp>
    </p:spTree>
    <p:extLst>
      <p:ext uri="{BB962C8B-B14F-4D97-AF65-F5344CB8AC3E}">
        <p14:creationId xmlns:p14="http://schemas.microsoft.com/office/powerpoint/2010/main" val="3946036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Use cases for integrative data analysis</a:t>
            </a:r>
          </a:p>
        </p:txBody>
      </p:sp>
      <p:sp>
        <p:nvSpPr>
          <p:cNvPr id="5" name="Content Placeholder 4"/>
          <p:cNvSpPr>
            <a:spLocks noGrp="1"/>
          </p:cNvSpPr>
          <p:nvPr>
            <p:ph idx="1"/>
          </p:nvPr>
        </p:nvSpPr>
        <p:spPr/>
        <p:txBody>
          <a:bodyPr>
            <a:normAutofit fontScale="92500" lnSpcReduction="10000"/>
          </a:bodyPr>
          <a:lstStyle/>
          <a:p>
            <a:r>
              <a:rPr lang="en-GB" sz="4200" dirty="0"/>
              <a:t>Link between </a:t>
            </a:r>
            <a:r>
              <a:rPr lang="en-GB" sz="4200" b="1" dirty="0"/>
              <a:t>grain colour </a:t>
            </a:r>
            <a:r>
              <a:rPr lang="en-GB" sz="4200" dirty="0"/>
              <a:t>(R gene) and </a:t>
            </a:r>
            <a:r>
              <a:rPr lang="en-GB" sz="4200" b="1" dirty="0"/>
              <a:t>PHS</a:t>
            </a:r>
          </a:p>
          <a:p>
            <a:r>
              <a:rPr lang="en-GB" sz="4200" dirty="0">
                <a:solidFill>
                  <a:schemeClr val="bg1">
                    <a:lumMod val="50000"/>
                  </a:schemeClr>
                </a:solidFill>
              </a:rPr>
              <a:t>Analysing GWAS peaks for </a:t>
            </a:r>
            <a:r>
              <a:rPr lang="en-GB" sz="4200" b="1" dirty="0">
                <a:solidFill>
                  <a:schemeClr val="bg1">
                    <a:lumMod val="50000"/>
                  </a:schemeClr>
                </a:solidFill>
              </a:rPr>
              <a:t>rust response</a:t>
            </a:r>
          </a:p>
          <a:p>
            <a:r>
              <a:rPr lang="en-GB" sz="4200" dirty="0">
                <a:solidFill>
                  <a:schemeClr val="bg1">
                    <a:lumMod val="50000"/>
                  </a:schemeClr>
                </a:solidFill>
              </a:rPr>
              <a:t>Analysing QTL for </a:t>
            </a:r>
            <a:r>
              <a:rPr lang="en-GB" sz="4200" b="1" dirty="0">
                <a:solidFill>
                  <a:schemeClr val="bg1">
                    <a:lumMod val="50000"/>
                  </a:schemeClr>
                </a:solidFill>
              </a:rPr>
              <a:t>grain fill duration</a:t>
            </a:r>
          </a:p>
          <a:p>
            <a:pPr marL="0" indent="0">
              <a:buNone/>
            </a:pPr>
            <a:br>
              <a:rPr lang="en-GB" dirty="0"/>
            </a:br>
            <a:endParaRPr lang="en-GB" dirty="0"/>
          </a:p>
          <a:p>
            <a:pPr marL="0" indent="0">
              <a:buNone/>
            </a:pPr>
            <a:r>
              <a:rPr lang="en-GB" dirty="0"/>
              <a:t>Use KnetMiner helps to answer questions such as:</a:t>
            </a:r>
          </a:p>
          <a:p>
            <a:pPr lvl="1" fontAlgn="base"/>
            <a:r>
              <a:rPr lang="en-GB" dirty="0"/>
              <a:t>Which genes contribute to the expression of trait A (e.g. grain colour)?</a:t>
            </a:r>
          </a:p>
          <a:p>
            <a:pPr lvl="1" fontAlgn="base"/>
            <a:r>
              <a:rPr lang="en-GB" dirty="0"/>
              <a:t>Which genes contribute to the expression of trait B (e.g. PHS trait)?</a:t>
            </a:r>
          </a:p>
          <a:p>
            <a:pPr lvl="1" fontAlgn="base"/>
            <a:r>
              <a:rPr lang="en-GB" dirty="0"/>
              <a:t>Which biological processes and pathways are underlying these traits?</a:t>
            </a:r>
          </a:p>
          <a:p>
            <a:pPr lvl="1" fontAlgn="base"/>
            <a:r>
              <a:rPr lang="en-GB" dirty="0"/>
              <a:t>Which other processes and traits will be affected by loss-of-function mutants?</a:t>
            </a:r>
          </a:p>
          <a:p>
            <a:endParaRPr lang="en-GB" dirty="0"/>
          </a:p>
        </p:txBody>
      </p:sp>
    </p:spTree>
    <p:extLst>
      <p:ext uri="{BB962C8B-B14F-4D97-AF65-F5344CB8AC3E}">
        <p14:creationId xmlns:p14="http://schemas.microsoft.com/office/powerpoint/2010/main" val="4070883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Tutorial</a:t>
            </a:r>
          </a:p>
        </p:txBody>
      </p:sp>
      <p:sp>
        <p:nvSpPr>
          <p:cNvPr id="3" name="Content Placeholder 2"/>
          <p:cNvSpPr>
            <a:spLocks noGrp="1"/>
          </p:cNvSpPr>
          <p:nvPr>
            <p:ph idx="1"/>
          </p:nvPr>
        </p:nvSpPr>
        <p:spPr/>
        <p:txBody>
          <a:bodyPr/>
          <a:lstStyle/>
          <a:p>
            <a:r>
              <a:rPr lang="en-GB" dirty="0"/>
              <a:t>Google for: KnetMiner (</a:t>
            </a:r>
            <a:r>
              <a:rPr lang="en-GB" dirty="0">
                <a:hlinkClick r:id="rId2"/>
              </a:rPr>
              <a:t>http://knetminer.rothamsted.ac.uk/</a:t>
            </a:r>
            <a:r>
              <a:rPr lang="en-GB" dirty="0"/>
              <a:t>)</a:t>
            </a:r>
          </a:p>
          <a:p>
            <a:endParaRPr lang="en-GB" dirty="0"/>
          </a:p>
          <a:p>
            <a:r>
              <a:rPr lang="en-GB" dirty="0"/>
              <a:t>Open the User Guide (</a:t>
            </a:r>
            <a:r>
              <a:rPr lang="en-GB" dirty="0">
                <a:hlinkClick r:id="rId3"/>
              </a:rPr>
              <a:t>http://knetminer.rothamsted.ac.uk/KnetMiner_Tutorial.pdf</a:t>
            </a:r>
            <a:r>
              <a:rPr lang="en-GB" dirty="0"/>
              <a:t>) </a:t>
            </a:r>
          </a:p>
          <a:p>
            <a:endParaRPr lang="en-GB" dirty="0"/>
          </a:p>
          <a:p>
            <a:r>
              <a:rPr lang="en-GB" dirty="0"/>
              <a:t>Follow the exercises</a:t>
            </a:r>
          </a:p>
          <a:p>
            <a:endParaRPr lang="en-GB" dirty="0"/>
          </a:p>
          <a:p>
            <a:r>
              <a:rPr lang="en-GB" dirty="0"/>
              <a:t>Try out the latest KnetMiner beta-version</a:t>
            </a:r>
          </a:p>
          <a:p>
            <a:pPr lvl="1"/>
            <a:r>
              <a:rPr lang="en-GB" dirty="0">
                <a:hlinkClick r:id="rId4"/>
              </a:rPr>
              <a:t>http://arabidopsis.eu-west-2.elasticbeanstalk.com/client/</a:t>
            </a:r>
            <a:r>
              <a:rPr lang="en-GB" dirty="0"/>
              <a:t> </a:t>
            </a:r>
          </a:p>
        </p:txBody>
      </p:sp>
    </p:spTree>
    <p:extLst>
      <p:ext uri="{BB962C8B-B14F-4D97-AF65-F5344CB8AC3E}">
        <p14:creationId xmlns:p14="http://schemas.microsoft.com/office/powerpoint/2010/main" val="93787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9700" y="138112"/>
            <a:ext cx="9372600" cy="6581775"/>
          </a:xfrm>
          <a:prstGeom prst="rect">
            <a:avLst/>
          </a:prstGeom>
        </p:spPr>
      </p:pic>
      <p:sp>
        <p:nvSpPr>
          <p:cNvPr id="10" name="Rectangle 9"/>
          <p:cNvSpPr/>
          <p:nvPr/>
        </p:nvSpPr>
        <p:spPr>
          <a:xfrm>
            <a:off x="1409700" y="2564780"/>
            <a:ext cx="9674612" cy="2308324"/>
          </a:xfrm>
          <a:prstGeom prst="rect">
            <a:avLst/>
          </a:prstGeom>
          <a:solidFill>
            <a:schemeClr val="accent2">
              <a:lumMod val="60000"/>
              <a:lumOff val="40000"/>
              <a:alpha val="95000"/>
            </a:schemeClr>
          </a:solidFill>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GB" sz="2400" dirty="0"/>
              <a:t>Integrative data analysis can generate new hypotheses, for example:</a:t>
            </a:r>
          </a:p>
          <a:p>
            <a:pPr algn="just"/>
            <a:endParaRPr lang="en-GB" sz="2400" dirty="0"/>
          </a:p>
          <a:p>
            <a:pPr marL="342900" indent="-342900" algn="just">
              <a:buFont typeface="Arial" panose="020B0604020202020204" pitchFamily="34" charset="0"/>
              <a:buChar char="•"/>
            </a:pPr>
            <a:r>
              <a:rPr lang="en-GB" sz="2400" dirty="0"/>
              <a:t>Grain colour and PHS are linked because the grain colour gene R </a:t>
            </a:r>
            <a:r>
              <a:rPr lang="en-GB" sz="2400" dirty="0" err="1"/>
              <a:t>Myb</a:t>
            </a:r>
            <a:r>
              <a:rPr lang="en-GB" sz="2400" dirty="0"/>
              <a:t> regulates the expression of the grain germination gene MFT.</a:t>
            </a:r>
          </a:p>
          <a:p>
            <a:pPr marL="342900" indent="-342900" algn="just">
              <a:buFont typeface="Arial" panose="020B0604020202020204" pitchFamily="34" charset="0"/>
              <a:buChar char="•"/>
            </a:pPr>
            <a:r>
              <a:rPr lang="en-GB" sz="2400" dirty="0"/>
              <a:t>White grain varieties (R </a:t>
            </a:r>
            <a:r>
              <a:rPr lang="en-GB" sz="2400" dirty="0" err="1"/>
              <a:t>Myb</a:t>
            </a:r>
            <a:r>
              <a:rPr lang="en-GB" sz="2400" dirty="0"/>
              <a:t> mutants) have increased root hair density.</a:t>
            </a:r>
          </a:p>
          <a:p>
            <a:pPr marL="342900" indent="-342900" algn="just">
              <a:buFont typeface="Arial" panose="020B0604020202020204" pitchFamily="34" charset="0"/>
              <a:buChar char="•"/>
            </a:pPr>
            <a:r>
              <a:rPr lang="en-GB" sz="2400" dirty="0"/>
              <a:t>Increased root hair density is the cause for PHS.</a:t>
            </a:r>
          </a:p>
        </p:txBody>
      </p:sp>
    </p:spTree>
    <p:extLst>
      <p:ext uri="{BB962C8B-B14F-4D97-AF65-F5344CB8AC3E}">
        <p14:creationId xmlns:p14="http://schemas.microsoft.com/office/powerpoint/2010/main" val="10684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8185" y="3635298"/>
            <a:ext cx="11370527" cy="2585323"/>
          </a:xfrm>
          <a:prstGeom prst="rect">
            <a:avLst/>
          </a:prstGeom>
        </p:spPr>
        <p:txBody>
          <a:bodyPr wrap="square">
            <a:spAutoFit/>
          </a:bodyPr>
          <a:lstStyle/>
          <a:p>
            <a:r>
              <a:rPr lang="en-GB" i="1" dirty="0">
                <a:solidFill>
                  <a:srgbClr val="000000"/>
                </a:solidFill>
              </a:rPr>
              <a:t>TT2 (R </a:t>
            </a:r>
            <a:r>
              <a:rPr lang="en-GB" i="1" dirty="0" err="1">
                <a:solidFill>
                  <a:srgbClr val="000000"/>
                </a:solidFill>
              </a:rPr>
              <a:t>Myb</a:t>
            </a:r>
            <a:r>
              <a:rPr lang="en-GB" i="1" dirty="0">
                <a:solidFill>
                  <a:srgbClr val="000000"/>
                </a:solidFill>
              </a:rPr>
              <a:t>) on chromosome 3D in wheat is predicted (p-value=0.01) to regulate the transcriptional activation of MFT according to data from the analysis of 850 RNA-</a:t>
            </a:r>
            <a:r>
              <a:rPr lang="en-GB" i="1" dirty="0" err="1">
                <a:solidFill>
                  <a:srgbClr val="000000"/>
                </a:solidFill>
              </a:rPr>
              <a:t>seq</a:t>
            </a:r>
            <a:r>
              <a:rPr lang="en-GB" i="1" dirty="0">
                <a:solidFill>
                  <a:srgbClr val="000000"/>
                </a:solidFill>
              </a:rPr>
              <a:t> samples in wheat </a:t>
            </a:r>
            <a:r>
              <a:rPr lang="en-GB" i="1" u="sng" dirty="0">
                <a:solidFill>
                  <a:srgbClr val="1155CC"/>
                </a:solidFill>
                <a:hlinkClick r:id="rId2"/>
              </a:rPr>
              <a:t>(Ramírez-González et al. 2018)</a:t>
            </a:r>
            <a:r>
              <a:rPr lang="en-GB" i="1" dirty="0">
                <a:solidFill>
                  <a:srgbClr val="000000"/>
                </a:solidFill>
              </a:rPr>
              <a:t> using GENIE3 </a:t>
            </a:r>
            <a:r>
              <a:rPr lang="en-GB" i="1" u="sng" dirty="0">
                <a:solidFill>
                  <a:srgbClr val="1155CC"/>
                </a:solidFill>
                <a:hlinkClick r:id="rId3"/>
              </a:rPr>
              <a:t>(Huynh-Thu et al. 2010)</a:t>
            </a:r>
            <a:r>
              <a:rPr lang="en-GB" i="1" dirty="0">
                <a:solidFill>
                  <a:srgbClr val="000000"/>
                </a:solidFill>
              </a:rPr>
              <a:t>. The TT2 3B </a:t>
            </a:r>
            <a:r>
              <a:rPr lang="en-GB" i="1" dirty="0" err="1">
                <a:solidFill>
                  <a:srgbClr val="000000"/>
                </a:solidFill>
              </a:rPr>
              <a:t>homeologue</a:t>
            </a:r>
            <a:r>
              <a:rPr lang="en-GB" i="1" dirty="0">
                <a:solidFill>
                  <a:srgbClr val="000000"/>
                </a:solidFill>
              </a:rPr>
              <a:t> is not predicted to regulate MFT, and the TT2 3A </a:t>
            </a:r>
            <a:r>
              <a:rPr lang="en-GB" i="1" dirty="0" err="1">
                <a:solidFill>
                  <a:srgbClr val="000000"/>
                </a:solidFill>
              </a:rPr>
              <a:t>homeologue</a:t>
            </a:r>
            <a:r>
              <a:rPr lang="en-GB" i="1" dirty="0">
                <a:solidFill>
                  <a:srgbClr val="000000"/>
                </a:solidFill>
              </a:rPr>
              <a:t> is not annotated in the latest version of the wheat genome </a:t>
            </a:r>
            <a:r>
              <a:rPr lang="en-GB" i="1" u="sng" dirty="0">
                <a:solidFill>
                  <a:srgbClr val="1155CC"/>
                </a:solidFill>
                <a:hlinkClick r:id="rId4"/>
              </a:rPr>
              <a:t>(The International Wheat Genome </a:t>
            </a:r>
            <a:r>
              <a:rPr lang="en-GB" i="1" u="sng" dirty="0" err="1">
                <a:solidFill>
                  <a:srgbClr val="1155CC"/>
                </a:solidFill>
                <a:hlinkClick r:id="rId4"/>
              </a:rPr>
              <a:t>Sequen</a:t>
            </a:r>
            <a:r>
              <a:rPr lang="en-GB" i="1" u="sng" dirty="0">
                <a:solidFill>
                  <a:srgbClr val="1155CC"/>
                </a:solidFill>
                <a:hlinkClick r:id="rId4"/>
              </a:rPr>
              <a:t>...)</a:t>
            </a:r>
            <a:r>
              <a:rPr lang="en-GB" i="1" dirty="0">
                <a:solidFill>
                  <a:srgbClr val="000000"/>
                </a:solidFill>
              </a:rPr>
              <a:t>. MFT has been recently linked to grain germination [</a:t>
            </a:r>
            <a:r>
              <a:rPr lang="en-GB" i="1" u="sng" dirty="0">
                <a:solidFill>
                  <a:srgbClr val="1155CC"/>
                </a:solidFill>
                <a:hlinkClick r:id="rId5"/>
              </a:rPr>
              <a:t>(</a:t>
            </a:r>
            <a:r>
              <a:rPr lang="en-GB" i="1" u="sng" dirty="0" err="1">
                <a:solidFill>
                  <a:srgbClr val="1155CC"/>
                </a:solidFill>
                <a:hlinkClick r:id="rId5"/>
              </a:rPr>
              <a:t>Zong</a:t>
            </a:r>
            <a:r>
              <a:rPr lang="en-GB" i="1" u="sng" dirty="0">
                <a:solidFill>
                  <a:srgbClr val="1155CC"/>
                </a:solidFill>
                <a:hlinkClick r:id="rId5"/>
              </a:rPr>
              <a:t> Y ; Li Q )</a:t>
            </a:r>
            <a:r>
              <a:rPr lang="en-GB" i="1" dirty="0">
                <a:solidFill>
                  <a:srgbClr val="000000"/>
                </a:solidFill>
              </a:rPr>
              <a:t>: “Recent studies in both Arabidopsis and wheat have uncovered a new role of MOTHER OF FT AND TFL1 (MFT) in seed germination”] and seed dormancy [ </a:t>
            </a:r>
            <a:r>
              <a:rPr lang="en-GB" i="1" u="sng" dirty="0">
                <a:solidFill>
                  <a:srgbClr val="1155CC"/>
                </a:solidFill>
                <a:hlinkClick r:id="rId6"/>
              </a:rPr>
              <a:t>(Nakamura S )</a:t>
            </a:r>
            <a:r>
              <a:rPr lang="en-GB" i="1" dirty="0">
                <a:solidFill>
                  <a:srgbClr val="000000"/>
                </a:solidFill>
              </a:rPr>
              <a:t>: “Mapping analysis showed that MFT on chromosome 3A (MFT-3A) colocalized with the seed dormancy quantitative trait locus (QTL) QPhs.ocs-3A.”]. The MFT ortholog in Arabidopsis has a 3’ UTR variant that has been associated with (p-value =  5.5x10-5) increased germination rate after 56 days of dry storage </a:t>
            </a:r>
            <a:r>
              <a:rPr lang="en-GB" i="1" u="sng" dirty="0">
                <a:solidFill>
                  <a:srgbClr val="1155CC"/>
                </a:solidFill>
                <a:hlinkClick r:id="rId7"/>
              </a:rPr>
              <a:t>(Atwell et al. 2010)</a:t>
            </a:r>
            <a:r>
              <a:rPr lang="en-GB" i="1" dirty="0">
                <a:solidFill>
                  <a:srgbClr val="000000"/>
                </a:solidFill>
              </a:rPr>
              <a:t>. </a:t>
            </a:r>
            <a:endParaRPr lang="en-GB" i="1" dirty="0"/>
          </a:p>
        </p:txBody>
      </p:sp>
      <p:sp>
        <p:nvSpPr>
          <p:cNvPr id="3" name="Title 2"/>
          <p:cNvSpPr>
            <a:spLocks noGrp="1"/>
          </p:cNvSpPr>
          <p:nvPr>
            <p:ph type="title"/>
          </p:nvPr>
        </p:nvSpPr>
        <p:spPr/>
        <p:txBody>
          <a:bodyPr>
            <a:normAutofit fontScale="90000"/>
          </a:bodyPr>
          <a:lstStyle/>
          <a:p>
            <a:r>
              <a:rPr lang="en-GB" dirty="0"/>
              <a:t>Future vision – Automatic summarization of networks</a:t>
            </a:r>
          </a:p>
        </p:txBody>
      </p:sp>
      <p:pic>
        <p:nvPicPr>
          <p:cNvPr id="5" name="Picture 4"/>
          <p:cNvPicPr>
            <a:picLocks noChangeAspect="1"/>
          </p:cNvPicPr>
          <p:nvPr/>
        </p:nvPicPr>
        <p:blipFill>
          <a:blip r:embed="rId8"/>
          <a:stretch>
            <a:fillRect/>
          </a:stretch>
        </p:blipFill>
        <p:spPr>
          <a:xfrm>
            <a:off x="544584" y="1576225"/>
            <a:ext cx="2644562" cy="1857106"/>
          </a:xfrm>
          <a:prstGeom prst="rect">
            <a:avLst/>
          </a:prstGeom>
        </p:spPr>
      </p:pic>
      <p:sp>
        <p:nvSpPr>
          <p:cNvPr id="6" name="Arrow: Bent 5"/>
          <p:cNvSpPr/>
          <p:nvPr/>
        </p:nvSpPr>
        <p:spPr>
          <a:xfrm rot="5400000">
            <a:off x="3423424" y="1813352"/>
            <a:ext cx="914297" cy="1382853"/>
          </a:xfrm>
          <a:prstGeom prst="ben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76263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Summary</a:t>
            </a:r>
          </a:p>
        </p:txBody>
      </p:sp>
      <p:sp>
        <p:nvSpPr>
          <p:cNvPr id="7" name="Rectangle 3"/>
          <p:cNvSpPr>
            <a:spLocks noGrp="1" noChangeArrowheads="1"/>
          </p:cNvSpPr>
          <p:nvPr>
            <p:ph idx="1"/>
          </p:nvPr>
        </p:nvSpPr>
        <p:spPr>
          <a:xfrm>
            <a:off x="609601" y="1681293"/>
            <a:ext cx="6248400" cy="4444871"/>
          </a:xfrm>
        </p:spPr>
        <p:txBody>
          <a:bodyPr>
            <a:noAutofit/>
          </a:bodyPr>
          <a:lstStyle/>
          <a:p>
            <a:r>
              <a:rPr lang="en-GB" dirty="0"/>
              <a:t>KnetMiner shows the power of integrating Linked Open Data</a:t>
            </a:r>
          </a:p>
          <a:p>
            <a:pPr lvl="1"/>
            <a:endParaRPr lang="en-GB" sz="1400" dirty="0"/>
          </a:p>
          <a:p>
            <a:r>
              <a:rPr lang="en-GB" dirty="0"/>
              <a:t>Provides very fast search of large genome-scale knowledge graphs</a:t>
            </a:r>
          </a:p>
          <a:p>
            <a:pPr lvl="1"/>
            <a:endParaRPr lang="en-GB" sz="1400" dirty="0"/>
          </a:p>
          <a:p>
            <a:r>
              <a:rPr lang="en-GB" dirty="0"/>
              <a:t>Combines graph analytics with interactive data visualisation</a:t>
            </a:r>
          </a:p>
          <a:p>
            <a:pPr lvl="1"/>
            <a:endParaRPr lang="en-GB" sz="1400" dirty="0"/>
          </a:p>
          <a:p>
            <a:r>
              <a:rPr lang="en-GB" dirty="0"/>
              <a:t>Interested to have KnetMiner for your species? Contact us.</a:t>
            </a:r>
          </a:p>
          <a:p>
            <a:pPr lvl="1"/>
            <a:endParaRPr lang="en-US" dirty="0"/>
          </a:p>
        </p:txBody>
      </p:sp>
      <p:pic>
        <p:nvPicPr>
          <p:cNvPr id="3" name="Picture 2"/>
          <p:cNvPicPr>
            <a:picLocks noChangeAspect="1"/>
          </p:cNvPicPr>
          <p:nvPr/>
        </p:nvPicPr>
        <p:blipFill>
          <a:blip r:embed="rId2"/>
          <a:stretch>
            <a:fillRect/>
          </a:stretch>
        </p:blipFill>
        <p:spPr>
          <a:xfrm>
            <a:off x="7134130" y="1558905"/>
            <a:ext cx="4675124" cy="3990352"/>
          </a:xfrm>
          <a:prstGeom prst="rect">
            <a:avLst/>
          </a:prstGeom>
        </p:spPr>
      </p:pic>
    </p:spTree>
    <p:extLst>
      <p:ext uri="{BB962C8B-B14F-4D97-AF65-F5344CB8AC3E}">
        <p14:creationId xmlns:p14="http://schemas.microsoft.com/office/powerpoint/2010/main" val="69714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fontScale="92500"/>
          </a:bodyPr>
          <a:lstStyle/>
          <a:p>
            <a:r>
              <a:rPr lang="en-GB" dirty="0"/>
              <a:t>To understand why data integration is needed</a:t>
            </a:r>
          </a:p>
          <a:p>
            <a:endParaRPr lang="en-GB" dirty="0"/>
          </a:p>
          <a:p>
            <a:r>
              <a:rPr lang="en-GB" dirty="0"/>
              <a:t>To learn which information types are useful for candidate gene prioritization</a:t>
            </a:r>
          </a:p>
          <a:p>
            <a:endParaRPr lang="en-GB" dirty="0"/>
          </a:p>
          <a:p>
            <a:r>
              <a:rPr lang="en-GB" dirty="0"/>
              <a:t>To understand the concept of knowledge networks/graphs</a:t>
            </a:r>
          </a:p>
          <a:p>
            <a:endParaRPr lang="en-GB" dirty="0"/>
          </a:p>
          <a:p>
            <a:r>
              <a:rPr lang="en-GB" dirty="0"/>
              <a:t>To learn about graph queries and gene ranking in KnetMiner</a:t>
            </a:r>
          </a:p>
          <a:p>
            <a:endParaRPr lang="en-GB" dirty="0"/>
          </a:p>
          <a:p>
            <a:r>
              <a:rPr lang="en-GB" dirty="0"/>
              <a:t>To use KnetMiner for the interpretation of RNA-</a:t>
            </a:r>
            <a:r>
              <a:rPr lang="en-GB" dirty="0" err="1"/>
              <a:t>seq</a:t>
            </a:r>
            <a:r>
              <a:rPr lang="en-GB" dirty="0"/>
              <a:t>, QTL, GWAS results</a:t>
            </a:r>
          </a:p>
          <a:p>
            <a:endParaRPr lang="en-GB" dirty="0"/>
          </a:p>
          <a:p>
            <a:endParaRPr lang="en-GB" dirty="0"/>
          </a:p>
        </p:txBody>
      </p:sp>
    </p:spTree>
    <p:extLst>
      <p:ext uri="{BB962C8B-B14F-4D97-AF65-F5344CB8AC3E}">
        <p14:creationId xmlns:p14="http://schemas.microsoft.com/office/powerpoint/2010/main" val="294417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Acknowledgements</a:t>
            </a:r>
          </a:p>
        </p:txBody>
      </p:sp>
      <p:grpSp>
        <p:nvGrpSpPr>
          <p:cNvPr id="13" name="Group 12"/>
          <p:cNvGrpSpPr/>
          <p:nvPr/>
        </p:nvGrpSpPr>
        <p:grpSpPr>
          <a:xfrm>
            <a:off x="6763529" y="3106150"/>
            <a:ext cx="4810131" cy="2544253"/>
            <a:chOff x="5423571" y="2734911"/>
            <a:chExt cx="4810131" cy="2544253"/>
          </a:xfrm>
        </p:grpSpPr>
        <p:pic>
          <p:nvPicPr>
            <p:cNvPr id="5" name="Picture 4" descr="http://t0.gstatic.com/images?q=tbn:ANd9GcR_Gr-6JZ4Ie0A-A3TAYcleDu18bp3Jm0SHfmJ216Oo4anQWtOT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56564" y="4498849"/>
              <a:ext cx="1950186" cy="396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13"/>
            <p:cNvSpPr txBox="1">
              <a:spLocks noChangeArrowheads="1"/>
            </p:cNvSpPr>
            <p:nvPr/>
          </p:nvSpPr>
          <p:spPr bwMode="auto">
            <a:xfrm>
              <a:off x="5423571" y="4940610"/>
              <a:ext cx="1303562" cy="338554"/>
            </a:xfrm>
            <a:prstGeom prst="rect">
              <a:avLst/>
            </a:prstGeom>
            <a:noFill/>
            <a:ln w="9525" algn="ctr">
              <a:noFill/>
              <a:miter lim="800000"/>
              <a:headEnd/>
              <a:tailEnd/>
            </a:ln>
            <a:effectLst/>
          </p:spPr>
          <p:txBody>
            <a:bodyPr wrap="none">
              <a:spAutoFit/>
            </a:bodyPr>
            <a:lstStyle/>
            <a:p>
              <a:pPr algn="l"/>
              <a:r>
                <a:rPr lang="en-GB" sz="1600" b="1" i="1" dirty="0"/>
                <a:t>John Doonan</a:t>
              </a:r>
              <a:endParaRPr lang="en-GB" b="1" i="1" dirty="0"/>
            </a:p>
          </p:txBody>
        </p:sp>
        <p:sp>
          <p:nvSpPr>
            <p:cNvPr id="38" name="Text Box 13"/>
            <p:cNvSpPr txBox="1">
              <a:spLocks noChangeArrowheads="1"/>
            </p:cNvSpPr>
            <p:nvPr/>
          </p:nvSpPr>
          <p:spPr bwMode="auto">
            <a:xfrm>
              <a:off x="8522977" y="2734911"/>
              <a:ext cx="1710725" cy="369332"/>
            </a:xfrm>
            <a:prstGeom prst="rect">
              <a:avLst/>
            </a:prstGeom>
            <a:noFill/>
            <a:ln w="9525" algn="ctr">
              <a:noFill/>
              <a:miter lim="800000"/>
              <a:headEnd/>
              <a:tailEnd/>
            </a:ln>
            <a:effectLst/>
          </p:spPr>
          <p:txBody>
            <a:bodyPr wrap="none">
              <a:spAutoFit/>
            </a:bodyPr>
            <a:lstStyle/>
            <a:p>
              <a:pPr algn="l"/>
              <a:r>
                <a:rPr lang="en-GB" b="1" i="1" dirty="0"/>
                <a:t>Richard Holland</a:t>
              </a:r>
            </a:p>
          </p:txBody>
        </p:sp>
      </p:grpSp>
      <p:grpSp>
        <p:nvGrpSpPr>
          <p:cNvPr id="16" name="Group 15"/>
          <p:cNvGrpSpPr/>
          <p:nvPr/>
        </p:nvGrpSpPr>
        <p:grpSpPr>
          <a:xfrm>
            <a:off x="8520741" y="1564166"/>
            <a:ext cx="2515641" cy="1129963"/>
            <a:chOff x="7847927" y="3102056"/>
            <a:chExt cx="2515641" cy="1129963"/>
          </a:xfrm>
        </p:grpSpPr>
        <p:pic>
          <p:nvPicPr>
            <p:cNvPr id="7" name="Picture 2" descr="http://ondex.rothamsted.ac.uk/QTLNetMinerPotato/html/image/inta_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7927" y="3102056"/>
              <a:ext cx="853482" cy="1129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3"/>
            <p:cNvSpPr txBox="1">
              <a:spLocks noChangeArrowheads="1"/>
            </p:cNvSpPr>
            <p:nvPr/>
          </p:nvSpPr>
          <p:spPr bwMode="auto">
            <a:xfrm>
              <a:off x="8702151" y="3199569"/>
              <a:ext cx="1661417" cy="584775"/>
            </a:xfrm>
            <a:prstGeom prst="rect">
              <a:avLst/>
            </a:prstGeom>
            <a:noFill/>
            <a:ln w="9525" algn="ctr">
              <a:noFill/>
              <a:miter lim="800000"/>
              <a:headEnd/>
              <a:tailEnd/>
            </a:ln>
            <a:effectLst/>
          </p:spPr>
          <p:txBody>
            <a:bodyPr wrap="none">
              <a:spAutoFit/>
            </a:bodyPr>
            <a:lstStyle/>
            <a:p>
              <a:r>
                <a:rPr lang="en-GB" sz="1600" b="1" i="1" dirty="0"/>
                <a:t>Sergio Feingold</a:t>
              </a:r>
            </a:p>
            <a:p>
              <a:pPr algn="l"/>
              <a:r>
                <a:rPr lang="en-GB" sz="1600" b="1" i="1" dirty="0"/>
                <a:t>Martin Castellote</a:t>
              </a:r>
            </a:p>
          </p:txBody>
        </p:sp>
      </p:grpSp>
      <p:grpSp>
        <p:nvGrpSpPr>
          <p:cNvPr id="4" name="Group 3"/>
          <p:cNvGrpSpPr/>
          <p:nvPr/>
        </p:nvGrpSpPr>
        <p:grpSpPr>
          <a:xfrm>
            <a:off x="4661744" y="5269470"/>
            <a:ext cx="1771650" cy="1425444"/>
            <a:chOff x="5439268" y="2362200"/>
            <a:chExt cx="1771650" cy="1425444"/>
          </a:xfrm>
        </p:grpSpPr>
        <p:pic>
          <p:nvPicPr>
            <p:cNvPr id="9" name="Picture 4" descr="IPK Gatersleben">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39268" y="2362200"/>
              <a:ext cx="1771650" cy="7715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a:off x="5439268" y="3202869"/>
              <a:ext cx="1522083" cy="584775"/>
            </a:xfrm>
            <a:prstGeom prst="rect">
              <a:avLst/>
            </a:prstGeom>
            <a:noFill/>
            <a:ln w="9525" algn="ctr">
              <a:noFill/>
              <a:miter lim="800000"/>
              <a:headEnd/>
              <a:tailEnd/>
            </a:ln>
            <a:effectLst/>
          </p:spPr>
          <p:txBody>
            <a:bodyPr wrap="none">
              <a:spAutoFit/>
            </a:bodyPr>
            <a:lstStyle/>
            <a:p>
              <a:pPr algn="l"/>
              <a:r>
                <a:rPr lang="en-GB" sz="1600" b="1" i="1" dirty="0"/>
                <a:t>Uwe Scholz</a:t>
              </a:r>
            </a:p>
            <a:p>
              <a:pPr algn="l"/>
              <a:r>
                <a:rPr lang="en-GB" sz="1600" b="1" i="1" dirty="0"/>
                <a:t>Matthias Lange</a:t>
              </a:r>
              <a:endParaRPr lang="en-GB" b="1" i="1" dirty="0"/>
            </a:p>
          </p:txBody>
        </p:sp>
      </p:grpSp>
      <p:sp>
        <p:nvSpPr>
          <p:cNvPr id="15" name="AutoShape 6" descr="Image result for university western australi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 Box 12"/>
          <p:cNvSpPr txBox="1">
            <a:spLocks noChangeArrowheads="1"/>
          </p:cNvSpPr>
          <p:nvPr/>
        </p:nvSpPr>
        <p:spPr bwMode="auto">
          <a:xfrm>
            <a:off x="347867" y="1547593"/>
            <a:ext cx="3490423" cy="3970318"/>
          </a:xfrm>
          <a:prstGeom prst="rect">
            <a:avLst/>
          </a:prstGeom>
          <a:noFill/>
          <a:ln w="9525" algn="ctr">
            <a:noFill/>
            <a:miter lim="800000"/>
            <a:headEnd/>
            <a:tailEnd/>
          </a:ln>
          <a:effectLst/>
        </p:spPr>
        <p:txBody>
          <a:bodyPr wrap="square">
            <a:spAutoFit/>
          </a:bodyPr>
          <a:lstStyle/>
          <a:p>
            <a:r>
              <a:rPr lang="en-GB" b="1" u="sng" dirty="0"/>
              <a:t>Bioinformatics Lab</a:t>
            </a:r>
          </a:p>
          <a:p>
            <a:r>
              <a:rPr lang="en-GB" i="1" dirty="0"/>
              <a:t>Ajit Singh</a:t>
            </a:r>
          </a:p>
          <a:p>
            <a:r>
              <a:rPr lang="en-GB" i="1" dirty="0"/>
              <a:t>Marco Brandizi</a:t>
            </a:r>
          </a:p>
          <a:p>
            <a:r>
              <a:rPr lang="en-GB" i="1" dirty="0"/>
              <a:t>Emma Bailey</a:t>
            </a:r>
          </a:p>
          <a:p>
            <a:r>
              <a:rPr lang="en-GB" i="1" dirty="0"/>
              <a:t>Alisha Ahamed</a:t>
            </a:r>
          </a:p>
          <a:p>
            <a:r>
              <a:rPr lang="en-GB" i="1" dirty="0"/>
              <a:t>David Hughes</a:t>
            </a:r>
          </a:p>
          <a:p>
            <a:r>
              <a:rPr lang="en-GB" i="1" dirty="0"/>
              <a:t>Rob King</a:t>
            </a:r>
          </a:p>
          <a:p>
            <a:r>
              <a:rPr lang="en-GB" i="1" dirty="0"/>
              <a:t>Dan Smith</a:t>
            </a:r>
          </a:p>
          <a:p>
            <a:endParaRPr lang="en-GB" i="1" dirty="0"/>
          </a:p>
          <a:p>
            <a:r>
              <a:rPr lang="en-GB" dirty="0"/>
              <a:t>Head of Group</a:t>
            </a:r>
          </a:p>
          <a:p>
            <a:r>
              <a:rPr lang="en-GB" i="1" dirty="0">
                <a:solidFill>
                  <a:srgbClr val="FF0000"/>
                </a:solidFill>
              </a:rPr>
              <a:t>Keywan Hassani-Pak</a:t>
            </a:r>
          </a:p>
          <a:p>
            <a:endParaRPr lang="en-GB" i="1" dirty="0"/>
          </a:p>
          <a:p>
            <a:r>
              <a:rPr lang="en-GB" dirty="0"/>
              <a:t>Head of Department</a:t>
            </a:r>
          </a:p>
          <a:p>
            <a:r>
              <a:rPr lang="en-GB" i="1" dirty="0"/>
              <a:t>Chris Rawlings</a:t>
            </a:r>
          </a:p>
        </p:txBody>
      </p:sp>
      <p:grpSp>
        <p:nvGrpSpPr>
          <p:cNvPr id="17" name="Group 16"/>
          <p:cNvGrpSpPr/>
          <p:nvPr/>
        </p:nvGrpSpPr>
        <p:grpSpPr>
          <a:xfrm>
            <a:off x="9191878" y="4296126"/>
            <a:ext cx="2664599" cy="1380897"/>
            <a:chOff x="7774801" y="4661145"/>
            <a:chExt cx="2664599" cy="1380897"/>
          </a:xfrm>
        </p:grpSpPr>
        <p:pic>
          <p:nvPicPr>
            <p:cNvPr id="1032" name="Picture 8" descr="https://app.studyabroad.illinois.edu/_customtags/ct_Image.cfm?Image_ID=2400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774801" y="4661145"/>
              <a:ext cx="1802544" cy="13808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3"/>
            <p:cNvSpPr txBox="1">
              <a:spLocks noChangeArrowheads="1"/>
            </p:cNvSpPr>
            <p:nvPr/>
          </p:nvSpPr>
          <p:spPr bwMode="auto">
            <a:xfrm>
              <a:off x="9044851" y="4661146"/>
              <a:ext cx="1394549" cy="584775"/>
            </a:xfrm>
            <a:prstGeom prst="rect">
              <a:avLst/>
            </a:prstGeom>
            <a:noFill/>
            <a:ln w="9525" algn="ctr">
              <a:noFill/>
              <a:miter lim="800000"/>
              <a:headEnd/>
              <a:tailEnd/>
            </a:ln>
            <a:effectLst/>
          </p:spPr>
          <p:txBody>
            <a:bodyPr wrap="none">
              <a:spAutoFit/>
            </a:bodyPr>
            <a:lstStyle/>
            <a:p>
              <a:pPr algn="l"/>
              <a:r>
                <a:rPr lang="en-GB" sz="1600" b="1" i="1" dirty="0"/>
                <a:t>Dave Edwards</a:t>
              </a:r>
            </a:p>
            <a:p>
              <a:pPr algn="l"/>
              <a:r>
                <a:rPr lang="en-GB" sz="1600" b="1" i="1" dirty="0"/>
                <a:t>Philipp Bayer</a:t>
              </a:r>
              <a:endParaRPr lang="en-GB" b="1" i="1" dirty="0"/>
            </a:p>
          </p:txBody>
        </p:sp>
      </p:grpSp>
      <p:pic>
        <p:nvPicPr>
          <p:cNvPr id="24" name="Picture 2" descr="Log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62477" y="5446633"/>
            <a:ext cx="2649352" cy="663506"/>
          </a:xfrm>
          <a:prstGeom prst="rect">
            <a:avLst/>
          </a:prstGeom>
          <a:solidFill>
            <a:schemeClr val="tx1">
              <a:lumMod val="75000"/>
              <a:lumOff val="25000"/>
            </a:schemeClr>
          </a:solidFill>
        </p:spPr>
      </p:pic>
      <p:grpSp>
        <p:nvGrpSpPr>
          <p:cNvPr id="19" name="Group 18"/>
          <p:cNvGrpSpPr/>
          <p:nvPr/>
        </p:nvGrpSpPr>
        <p:grpSpPr>
          <a:xfrm>
            <a:off x="5121452" y="1253964"/>
            <a:ext cx="1855732" cy="1701671"/>
            <a:chOff x="5377605" y="1176987"/>
            <a:chExt cx="1855732" cy="1701671"/>
          </a:xfrm>
        </p:grpSpPr>
        <p:pic>
          <p:nvPicPr>
            <p:cNvPr id="23" name="Picture 6" descr="http://www.4-tv.co.uk/wp-content/uploads/2015/02/Untitled.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377605" y="1176987"/>
              <a:ext cx="1841742" cy="1151091"/>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13"/>
            <p:cNvSpPr txBox="1">
              <a:spLocks noChangeArrowheads="1"/>
            </p:cNvSpPr>
            <p:nvPr/>
          </p:nvSpPr>
          <p:spPr bwMode="auto">
            <a:xfrm>
              <a:off x="5475933" y="2293883"/>
              <a:ext cx="1757404" cy="584775"/>
            </a:xfrm>
            <a:prstGeom prst="rect">
              <a:avLst/>
            </a:prstGeom>
            <a:noFill/>
            <a:ln w="9525" algn="ctr">
              <a:noFill/>
              <a:miter lim="800000"/>
              <a:headEnd/>
              <a:tailEnd/>
            </a:ln>
            <a:effectLst/>
          </p:spPr>
          <p:txBody>
            <a:bodyPr wrap="none">
              <a:spAutoFit/>
            </a:bodyPr>
            <a:lstStyle/>
            <a:p>
              <a:pPr algn="l"/>
              <a:r>
                <a:rPr lang="en-GB" sz="1600" b="1" i="1" dirty="0"/>
                <a:t>Misha </a:t>
              </a:r>
              <a:r>
                <a:rPr lang="en-GB" sz="1600" b="1" i="1" dirty="0" err="1"/>
                <a:t>Kapushesky</a:t>
              </a:r>
              <a:endParaRPr lang="en-GB" sz="1600" b="1" i="1" dirty="0"/>
            </a:p>
            <a:p>
              <a:pPr algn="l"/>
              <a:r>
                <a:rPr lang="en-GB" sz="1600" b="1" i="1" dirty="0"/>
                <a:t>Kevin Dialdestoro</a:t>
              </a:r>
              <a:endParaRPr lang="en-GB" b="1" i="1" dirty="0"/>
            </a:p>
          </p:txBody>
        </p:sp>
      </p:grpSp>
      <p:sp>
        <p:nvSpPr>
          <p:cNvPr id="27" name="TextBox 26"/>
          <p:cNvSpPr txBox="1"/>
          <p:nvPr/>
        </p:nvSpPr>
        <p:spPr>
          <a:xfrm>
            <a:off x="331470" y="6229350"/>
            <a:ext cx="1748790" cy="369332"/>
          </a:xfrm>
          <a:prstGeom prst="rect">
            <a:avLst/>
          </a:prstGeom>
          <a:noFill/>
        </p:spPr>
        <p:txBody>
          <a:bodyPr wrap="square" rtlCol="0">
            <a:spAutoFit/>
          </a:bodyPr>
          <a:lstStyle/>
          <a:p>
            <a:r>
              <a:rPr lang="en-GB" b="1" dirty="0">
                <a:latin typeface="Arial Black" panose="020B0A04020102020204" pitchFamily="34" charset="0"/>
              </a:rPr>
              <a:t>@</a:t>
            </a:r>
            <a:r>
              <a:rPr lang="en-GB" b="1" dirty="0" err="1">
                <a:latin typeface="Arial Black" panose="020B0A04020102020204" pitchFamily="34" charset="0"/>
              </a:rPr>
              <a:t>KeywanHP</a:t>
            </a:r>
            <a:endParaRPr lang="en-GB" b="1" dirty="0">
              <a:latin typeface="Arial Black" panose="020B0A04020102020204" pitchFamily="34" charset="0"/>
            </a:endParaRPr>
          </a:p>
        </p:txBody>
      </p:sp>
      <p:grpSp>
        <p:nvGrpSpPr>
          <p:cNvPr id="2" name="Group 1"/>
          <p:cNvGrpSpPr/>
          <p:nvPr/>
        </p:nvGrpSpPr>
        <p:grpSpPr>
          <a:xfrm>
            <a:off x="4535650" y="3097876"/>
            <a:ext cx="1949419" cy="1888698"/>
            <a:chOff x="5780934" y="4734419"/>
            <a:chExt cx="1949419" cy="1888698"/>
          </a:xfrm>
        </p:grpSpPr>
        <p:pic>
          <p:nvPicPr>
            <p:cNvPr id="31" name="Picture 2" descr="Image result for irri logo"/>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780934" y="4734419"/>
              <a:ext cx="1171605" cy="1171605"/>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13"/>
            <p:cNvSpPr txBox="1">
              <a:spLocks noChangeArrowheads="1"/>
            </p:cNvSpPr>
            <p:nvPr/>
          </p:nvSpPr>
          <p:spPr bwMode="auto">
            <a:xfrm>
              <a:off x="5855353" y="5792120"/>
              <a:ext cx="1875000" cy="830997"/>
            </a:xfrm>
            <a:prstGeom prst="rect">
              <a:avLst/>
            </a:prstGeom>
            <a:noFill/>
            <a:ln w="9525" algn="ctr">
              <a:noFill/>
              <a:miter lim="800000"/>
              <a:headEnd/>
              <a:tailEnd/>
            </a:ln>
            <a:effectLst/>
          </p:spPr>
          <p:txBody>
            <a:bodyPr wrap="none">
              <a:spAutoFit/>
            </a:bodyPr>
            <a:lstStyle/>
            <a:p>
              <a:pPr algn="l"/>
              <a:r>
                <a:rPr lang="en-GB" sz="1600" b="1" i="1" dirty="0"/>
                <a:t>Ramil Mauleon</a:t>
              </a:r>
            </a:p>
            <a:p>
              <a:pPr algn="l"/>
              <a:r>
                <a:rPr lang="en-GB" sz="1600" b="1" i="1" dirty="0"/>
                <a:t>Kenneth McNally</a:t>
              </a:r>
            </a:p>
            <a:p>
              <a:pPr algn="l"/>
              <a:r>
                <a:rPr lang="en-GB" sz="1600" b="1" i="1" dirty="0"/>
                <a:t>Nickolai Alexandrov</a:t>
              </a:r>
              <a:endParaRPr lang="en-GB" b="1" i="1" dirty="0"/>
            </a:p>
          </p:txBody>
        </p:sp>
      </p:grpSp>
      <p:pic>
        <p:nvPicPr>
          <p:cNvPr id="37" name="Picture 2" descr="Tessella"/>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971414" y="6068293"/>
            <a:ext cx="1460215" cy="4611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maize-dev.rothamsted.ac.uk:8080/QTLNetMinerWheat/html/image/DFW_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0037" y="1738470"/>
            <a:ext cx="1101284" cy="11012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426353" y="3837638"/>
            <a:ext cx="2213517" cy="584775"/>
          </a:xfrm>
          <a:prstGeom prst="rect">
            <a:avLst/>
          </a:prstGeom>
          <a:noFill/>
        </p:spPr>
        <p:txBody>
          <a:bodyPr wrap="square" rtlCol="0">
            <a:spAutoFit/>
          </a:bodyPr>
          <a:lstStyle/>
          <a:p>
            <a:r>
              <a:rPr lang="en-GB" sz="1600" b="1" i="1" dirty="0"/>
              <a:t>Cristobal </a:t>
            </a:r>
            <a:r>
              <a:rPr lang="en-GB" sz="1600" b="1" i="1" dirty="0" err="1"/>
              <a:t>Uauy</a:t>
            </a:r>
            <a:endParaRPr lang="en-GB" sz="1600" b="1" i="1" dirty="0"/>
          </a:p>
          <a:p>
            <a:r>
              <a:rPr lang="en-GB" sz="1600" b="1" i="1" dirty="0"/>
              <a:t>Philippa Borrill</a:t>
            </a:r>
          </a:p>
        </p:txBody>
      </p:sp>
      <p:pic>
        <p:nvPicPr>
          <p:cNvPr id="4098" name="Picture 2" descr="Image result for jic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9777" y="3056247"/>
            <a:ext cx="1716139" cy="7813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5356" y="2688134"/>
            <a:ext cx="1383846" cy="409742"/>
          </a:xfrm>
          <a:prstGeom prst="rect">
            <a:avLst/>
          </a:prstGeom>
        </p:spPr>
      </p:pic>
    </p:spTree>
    <p:extLst>
      <p:ext uri="{BB962C8B-B14F-4D97-AF65-F5344CB8AC3E}">
        <p14:creationId xmlns:p14="http://schemas.microsoft.com/office/powerpoint/2010/main" val="166948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5" name="Summary Zoom 4"/>
              <p:cNvGraphicFramePr>
                <a:graphicFrameLocks noChangeAspect="1"/>
              </p:cNvGraphicFramePr>
              <p:nvPr>
                <p:extLst>
                  <p:ext uri="{D42A27DB-BD31-4B8C-83A1-F6EECF244321}">
                    <p14:modId xmlns:p14="http://schemas.microsoft.com/office/powerpoint/2010/main" val="3799495967"/>
                  </p:ext>
                </p:extLst>
              </p:nvPr>
            </p:nvGraphicFramePr>
            <p:xfrm>
              <a:off x="609600" y="1681163"/>
              <a:ext cx="10972800" cy="4445000"/>
            </p:xfrm>
            <a:graphic>
              <a:graphicData uri="http://schemas.microsoft.com/office/powerpoint/2016/summaryzoom">
                <psuz:summaryZm>
                  <psuz:summaryZmObj sectionId="{8C7D61BD-88A5-4CC6-A886-0566D273E8AF}">
                    <psuz:zmPr id="{C6DB62E8-EFC1-4B5B-A9F2-B150DED5888A}" transitionDur="1000">
                      <p166:blipFill xmlns:p166="http://schemas.microsoft.com/office/powerpoint/2016/6/main">
                        <a:blip r:embed="rId2"/>
                        <a:stretch>
                          <a:fillRect/>
                        </a:stretch>
                      </p166:blipFill>
                      <p166:spPr xmlns:p166="http://schemas.microsoft.com/office/powerpoint/2016/6/main">
                        <a:xfrm>
                          <a:off x="1863725" y="155575"/>
                          <a:ext cx="3556000" cy="2000250"/>
                        </a:xfrm>
                        <a:prstGeom prst="rect">
                          <a:avLst/>
                        </a:prstGeom>
                        <a:ln w="3175">
                          <a:solidFill>
                            <a:prstClr val="ltGray"/>
                          </a:solidFill>
                        </a:ln>
                      </p166:spPr>
                    </psuz:zmPr>
                  </psuz:summaryZmObj>
                  <psuz:summaryZmObj sectionId="{0333FBD1-4459-4087-B0B2-6B1025A27914}">
                    <psuz:zmPr id="{3CC09D85-A2CD-432F-9C60-3B1B76138EE6}" transitionDur="1000">
                      <p166:blipFill xmlns:p166="http://schemas.microsoft.com/office/powerpoint/2016/6/main">
                        <a:blip r:embed="rId3"/>
                        <a:stretch>
                          <a:fillRect/>
                        </a:stretch>
                      </p166:blipFill>
                      <p166:spPr xmlns:p166="http://schemas.microsoft.com/office/powerpoint/2016/6/main">
                        <a:xfrm>
                          <a:off x="5553075" y="155575"/>
                          <a:ext cx="3556000" cy="2000250"/>
                        </a:xfrm>
                        <a:prstGeom prst="rect">
                          <a:avLst/>
                        </a:prstGeom>
                        <a:ln w="3175">
                          <a:solidFill>
                            <a:prstClr val="ltGray"/>
                          </a:solidFill>
                        </a:ln>
                      </p166:spPr>
                    </psuz:zmPr>
                  </psuz:summaryZmObj>
                  <psuz:summaryZmObj sectionId="{BAAE7F48-2110-46C1-8C1A-47DACEDE4144}">
                    <psuz:zmPr id="{92DAACAF-84B0-4B85-B649-44AC1E117A84}" transitionDur="1000">
                      <p166:blipFill xmlns:p166="http://schemas.microsoft.com/office/powerpoint/2016/6/main">
                        <a:blip r:embed="rId4"/>
                        <a:stretch>
                          <a:fillRect/>
                        </a:stretch>
                      </p166:blipFill>
                      <p166:spPr xmlns:p166="http://schemas.microsoft.com/office/powerpoint/2016/6/main">
                        <a:xfrm>
                          <a:off x="1863725" y="2289175"/>
                          <a:ext cx="3556000" cy="2000250"/>
                        </a:xfrm>
                        <a:prstGeom prst="rect">
                          <a:avLst/>
                        </a:prstGeom>
                        <a:ln w="3175">
                          <a:solidFill>
                            <a:prstClr val="ltGray"/>
                          </a:solidFill>
                        </a:ln>
                      </p166:spPr>
                    </psuz:zmPr>
                  </psuz:summaryZmObj>
                  <psuz:summaryZmObj sectionId="{E8FF3505-A963-4BA4-B89F-CD882772C7AF}">
                    <psuz:zmPr id="{1DF9CFD0-2FF7-4831-A711-8170A443D4F6}" transitionDur="1000">
                      <p166:blipFill xmlns:p166="http://schemas.microsoft.com/office/powerpoint/2016/6/main">
                        <a:blip r:embed="rId5"/>
                        <a:stretch>
                          <a:fillRect/>
                        </a:stretch>
                      </p166:blipFill>
                      <p166:spPr xmlns:p166="http://schemas.microsoft.com/office/powerpoint/2016/6/main">
                        <a:xfrm>
                          <a:off x="5553075" y="2289175"/>
                          <a:ext cx="3556000" cy="2000250"/>
                        </a:xfrm>
                        <a:prstGeom prst="rect">
                          <a:avLst/>
                        </a:prstGeom>
                        <a:ln w="3175">
                          <a:solidFill>
                            <a:prstClr val="ltGray"/>
                          </a:solidFill>
                        </a:ln>
                      </p166:spPr>
                    </psuz:zmPr>
                  </psuz:summaryZmObj>
                  <psuz:gridLayout/>
                </psuz:summaryZm>
              </a:graphicData>
            </a:graphic>
          </p:graphicFrame>
        </mc:Choice>
        <mc:Fallback>
          <p:grpSp>
            <p:nvGrpSpPr>
              <p:cNvPr id="5" name="Summary Zoom 4"/>
              <p:cNvGrpSpPr>
                <a:grpSpLocks noGrp="1" noUngrp="1" noRot="1" noChangeAspect="1" noMove="1" noResize="1"/>
              </p:cNvGrpSpPr>
              <p:nvPr/>
            </p:nvGrpSpPr>
            <p:grpSpPr>
              <a:xfrm>
                <a:off x="609600" y="1681163"/>
                <a:ext cx="10972800" cy="4445000"/>
                <a:chOff x="609600" y="1681163"/>
                <a:chExt cx="10972800" cy="4445000"/>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473325" y="1836738"/>
                  <a:ext cx="3556000" cy="2000250"/>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2675" y="1836738"/>
                  <a:ext cx="3556000" cy="2000250"/>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473325" y="3970338"/>
                  <a:ext cx="3556000" cy="2000250"/>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2675" y="3970338"/>
                  <a:ext cx="3556000" cy="2000250"/>
                </a:xfrm>
                <a:prstGeom prst="rect">
                  <a:avLst/>
                </a:prstGeom>
                <a:ln w="3175">
                  <a:solidFill>
                    <a:prstClr val="ltGray"/>
                  </a:solidFill>
                </a:ln>
              </p:spPr>
            </p:pic>
          </p:grpSp>
        </mc:Fallback>
      </mc:AlternateContent>
    </p:spTree>
    <p:extLst>
      <p:ext uri="{BB962C8B-B14F-4D97-AF65-F5344CB8AC3E}">
        <p14:creationId xmlns:p14="http://schemas.microsoft.com/office/powerpoint/2010/main" val="406015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b">
            <a:normAutofit/>
          </a:bodyPr>
          <a:lstStyle/>
          <a:p>
            <a:r>
              <a:rPr lang="en-US" sz="5800" dirty="0"/>
              <a:t>Introduction</a:t>
            </a:r>
          </a:p>
        </p:txBody>
      </p:sp>
      <p:sp>
        <p:nvSpPr>
          <p:cNvPr id="2" name="Text Placeholder 1"/>
          <p:cNvSpPr>
            <a:spLocks noGrp="1"/>
          </p:cNvSpPr>
          <p:nvPr>
            <p:ph type="body" idx="1"/>
          </p:nvPr>
        </p:nvSpPr>
        <p:spPr/>
        <p:txBody>
          <a:bodyPr/>
          <a:lstStyle/>
          <a:p>
            <a:r>
              <a:rPr lang="en-US" dirty="0"/>
              <a:t>Routes to candidate gene discovery</a:t>
            </a:r>
            <a:endParaRPr lang="en-GB" dirty="0"/>
          </a:p>
        </p:txBody>
      </p:sp>
    </p:spTree>
    <p:extLst>
      <p:ext uri="{BB962C8B-B14F-4D97-AF65-F5344CB8AC3E}">
        <p14:creationId xmlns:p14="http://schemas.microsoft.com/office/powerpoint/2010/main" val="280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Mapping quantitative trait loci in plants: uses and caveats for evolutionary biology"/>
          <p:cNvPicPr>
            <a:picLocks noChangeAspect="1" noChangeArrowheads="1"/>
          </p:cNvPicPr>
          <p:nvPr/>
        </p:nvPicPr>
        <p:blipFill rotWithShape="1">
          <a:blip r:embed="rId3">
            <a:extLst>
              <a:ext uri="{28A0092B-C50C-407E-A947-70E740481C1C}">
                <a14:useLocalDpi xmlns:a14="http://schemas.microsoft.com/office/drawing/2010/main" val="0"/>
              </a:ext>
            </a:extLst>
          </a:blip>
          <a:srcRect l="14451" r="12685" b="9036"/>
          <a:stretch/>
        </p:blipFill>
        <p:spPr bwMode="auto">
          <a:xfrm>
            <a:off x="762000" y="1510792"/>
            <a:ext cx="4512894" cy="50424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GB" dirty="0"/>
              <a:t>From QTL to gene(s)</a:t>
            </a:r>
          </a:p>
        </p:txBody>
      </p:sp>
      <p:sp>
        <p:nvSpPr>
          <p:cNvPr id="4" name="TextBox 3"/>
          <p:cNvSpPr txBox="1"/>
          <p:nvPr/>
        </p:nvSpPr>
        <p:spPr>
          <a:xfrm>
            <a:off x="6585181" y="2979475"/>
            <a:ext cx="4520148" cy="156966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400" dirty="0"/>
              <a:t>QTL region can encompass 10s to 100s of genes. </a:t>
            </a:r>
          </a:p>
          <a:p>
            <a:endParaRPr lang="en-GB" sz="2400" dirty="0"/>
          </a:p>
          <a:p>
            <a:r>
              <a:rPr lang="en-GB" sz="2400" dirty="0"/>
              <a:t>How to prioritize genes?</a:t>
            </a:r>
          </a:p>
        </p:txBody>
      </p:sp>
    </p:spTree>
    <p:extLst>
      <p:ext uri="{BB962C8B-B14F-4D97-AF65-F5344CB8AC3E}">
        <p14:creationId xmlns:p14="http://schemas.microsoft.com/office/powerpoint/2010/main" val="214810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86673" y="1681163"/>
            <a:ext cx="9716756" cy="4445000"/>
          </a:xfrm>
        </p:spPr>
        <p:txBody>
          <a:bodyPr>
            <a:normAutofit/>
          </a:bodyPr>
          <a:lstStyle/>
          <a:p>
            <a:pPr marL="0" indent="0" algn="ctr">
              <a:buNone/>
            </a:pPr>
            <a:r>
              <a:rPr lang="en-GB" sz="4000" b="1" dirty="0"/>
              <a:t>Review the literature for 100 wheat genes…</a:t>
            </a:r>
          </a:p>
          <a:p>
            <a:pPr marL="0" indent="0" algn="ctr">
              <a:buNone/>
            </a:pPr>
            <a:endParaRPr lang="en-GB" sz="3200" b="1" dirty="0"/>
          </a:p>
          <a:p>
            <a:pPr marL="0" indent="0" algn="ctr">
              <a:buNone/>
            </a:pPr>
            <a:r>
              <a:rPr lang="en-GB" sz="3200" b="1" dirty="0">
                <a:solidFill>
                  <a:schemeClr val="bg2">
                    <a:lumMod val="50000"/>
                  </a:schemeClr>
                </a:solidFill>
              </a:rPr>
              <a:t>Which resources/databases would you use?</a:t>
            </a:r>
          </a:p>
          <a:p>
            <a:pPr marL="0" indent="0" algn="ctr">
              <a:buNone/>
            </a:pPr>
            <a:r>
              <a:rPr lang="en-GB" sz="3200" b="1" dirty="0">
                <a:solidFill>
                  <a:schemeClr val="bg2">
                    <a:lumMod val="50000"/>
                  </a:schemeClr>
                </a:solidFill>
              </a:rPr>
              <a:t>How long would it take?</a:t>
            </a:r>
          </a:p>
          <a:p>
            <a:pPr marL="0" indent="0" algn="ctr">
              <a:buNone/>
            </a:pPr>
            <a:endParaRPr lang="en-GB" sz="3200" b="1" dirty="0"/>
          </a:p>
          <a:p>
            <a:pPr marL="0" indent="0" algn="ctr">
              <a:buNone/>
            </a:pPr>
            <a:r>
              <a:rPr lang="en-GB" sz="3200" dirty="0">
                <a:solidFill>
                  <a:srgbClr val="00B050"/>
                </a:solidFill>
              </a:rPr>
              <a:t>Cadmium accumulation QTL in wheat</a:t>
            </a:r>
          </a:p>
          <a:p>
            <a:pPr marL="0" indent="0" algn="ctr">
              <a:buNone/>
            </a:pPr>
            <a:r>
              <a:rPr lang="en-GB" sz="3200" dirty="0">
                <a:solidFill>
                  <a:srgbClr val="00B050"/>
                </a:solidFill>
              </a:rPr>
              <a:t>Petal size QTL in Arabidopsis</a:t>
            </a:r>
          </a:p>
        </p:txBody>
      </p:sp>
    </p:spTree>
    <p:extLst>
      <p:ext uri="{BB962C8B-B14F-4D97-AF65-F5344CB8AC3E}">
        <p14:creationId xmlns:p14="http://schemas.microsoft.com/office/powerpoint/2010/main" val="269918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From GWAS to genes to molecular interactions</a:t>
            </a:r>
          </a:p>
        </p:txBody>
      </p:sp>
      <p:grpSp>
        <p:nvGrpSpPr>
          <p:cNvPr id="4" name="Group 3"/>
          <p:cNvGrpSpPr/>
          <p:nvPr/>
        </p:nvGrpSpPr>
        <p:grpSpPr>
          <a:xfrm>
            <a:off x="314607" y="2855067"/>
            <a:ext cx="7048500" cy="1359673"/>
            <a:chOff x="2571750" y="3586038"/>
            <a:chExt cx="7048500" cy="1359673"/>
          </a:xfrm>
        </p:grpSpPr>
        <p:pic>
          <p:nvPicPr>
            <p:cNvPr id="5" name="Picture 4"/>
            <p:cNvPicPr>
              <a:picLocks noChangeAspect="1"/>
            </p:cNvPicPr>
            <p:nvPr/>
          </p:nvPicPr>
          <p:blipFill rotWithShape="1">
            <a:blip r:embed="rId3"/>
            <a:srcRect t="52329" b="27509"/>
            <a:stretch/>
          </p:blipFill>
          <p:spPr>
            <a:xfrm>
              <a:off x="2571750" y="3586038"/>
              <a:ext cx="7048500" cy="1359673"/>
            </a:xfrm>
            <a:prstGeom prst="rect">
              <a:avLst/>
            </a:prstGeom>
          </p:spPr>
        </p:pic>
        <p:sp>
          <p:nvSpPr>
            <p:cNvPr id="6" name="TextBox 5"/>
            <p:cNvSpPr txBox="1"/>
            <p:nvPr/>
          </p:nvSpPr>
          <p:spPr>
            <a:xfrm>
              <a:off x="3077154" y="3705308"/>
              <a:ext cx="2902227" cy="369332"/>
            </a:xfrm>
            <a:prstGeom prst="rect">
              <a:avLst/>
            </a:prstGeom>
            <a:noFill/>
          </p:spPr>
          <p:txBody>
            <a:bodyPr wrap="square" rtlCol="0">
              <a:spAutoFit/>
            </a:bodyPr>
            <a:lstStyle/>
            <a:p>
              <a:r>
                <a:rPr lang="en-GB" dirty="0"/>
                <a:t>FLC gene expression (FLC)</a:t>
              </a:r>
            </a:p>
          </p:txBody>
        </p:sp>
      </p:grpSp>
      <p:grpSp>
        <p:nvGrpSpPr>
          <p:cNvPr id="12" name="Group 11"/>
          <p:cNvGrpSpPr/>
          <p:nvPr/>
        </p:nvGrpSpPr>
        <p:grpSpPr>
          <a:xfrm>
            <a:off x="338154" y="4216426"/>
            <a:ext cx="7010400" cy="1447800"/>
            <a:chOff x="2590800" y="3753016"/>
            <a:chExt cx="7010400" cy="1447800"/>
          </a:xfrm>
        </p:grpSpPr>
        <p:pic>
          <p:nvPicPr>
            <p:cNvPr id="7" name="Picture 6"/>
            <p:cNvPicPr>
              <a:picLocks noChangeAspect="1"/>
            </p:cNvPicPr>
            <p:nvPr/>
          </p:nvPicPr>
          <p:blipFill>
            <a:blip r:embed="rId4"/>
            <a:stretch>
              <a:fillRect/>
            </a:stretch>
          </p:blipFill>
          <p:spPr>
            <a:xfrm>
              <a:off x="2590800" y="3753016"/>
              <a:ext cx="7010400" cy="1447800"/>
            </a:xfrm>
            <a:prstGeom prst="rect">
              <a:avLst/>
            </a:prstGeom>
          </p:spPr>
        </p:pic>
        <p:sp>
          <p:nvSpPr>
            <p:cNvPr id="8" name="TextBox 7"/>
            <p:cNvSpPr txBox="1"/>
            <p:nvPr/>
          </p:nvSpPr>
          <p:spPr>
            <a:xfrm>
              <a:off x="3010421" y="3920074"/>
              <a:ext cx="2902227" cy="369332"/>
            </a:xfrm>
            <a:prstGeom prst="rect">
              <a:avLst/>
            </a:prstGeom>
            <a:noFill/>
          </p:spPr>
          <p:txBody>
            <a:bodyPr wrap="square" rtlCol="0">
              <a:spAutoFit/>
            </a:bodyPr>
            <a:lstStyle/>
            <a:p>
              <a:r>
                <a:rPr lang="en-GB" dirty="0"/>
                <a:t>Leaf Number (LN22)</a:t>
              </a:r>
            </a:p>
          </p:txBody>
        </p:sp>
      </p:grpSp>
      <p:sp>
        <p:nvSpPr>
          <p:cNvPr id="14" name="TextBox 13"/>
          <p:cNvSpPr txBox="1"/>
          <p:nvPr/>
        </p:nvSpPr>
        <p:spPr>
          <a:xfrm>
            <a:off x="637254" y="6260349"/>
            <a:ext cx="2752165" cy="369332"/>
          </a:xfrm>
          <a:prstGeom prst="rect">
            <a:avLst/>
          </a:prstGeom>
          <a:noFill/>
        </p:spPr>
        <p:txBody>
          <a:bodyPr wrap="square" rtlCol="0">
            <a:spAutoFit/>
          </a:bodyPr>
          <a:lstStyle/>
          <a:p>
            <a:r>
              <a:rPr lang="en-GB" dirty="0"/>
              <a:t>Atwell </a:t>
            </a:r>
            <a:r>
              <a:rPr lang="en-GB" i="1" dirty="0"/>
              <a:t>et al.</a:t>
            </a:r>
            <a:r>
              <a:rPr lang="en-GB" dirty="0"/>
              <a:t>, Nature 2010</a:t>
            </a:r>
          </a:p>
        </p:txBody>
      </p:sp>
      <p:sp>
        <p:nvSpPr>
          <p:cNvPr id="16" name="Text Placeholder 1"/>
          <p:cNvSpPr>
            <a:spLocks noGrp="1"/>
          </p:cNvSpPr>
          <p:nvPr>
            <p:ph idx="1"/>
          </p:nvPr>
        </p:nvSpPr>
        <p:spPr>
          <a:xfrm>
            <a:off x="7768175" y="1726366"/>
            <a:ext cx="4165600" cy="3971240"/>
          </a:xfrm>
        </p:spPr>
        <p:txBody>
          <a:bodyPr>
            <a:normAutofit/>
          </a:bodyPr>
          <a:lstStyle/>
          <a:p>
            <a:r>
              <a:rPr lang="en-GB" sz="2400" dirty="0"/>
              <a:t>GWAS results can be complex to interpret</a:t>
            </a:r>
          </a:p>
          <a:p>
            <a:pPr lvl="1"/>
            <a:endParaRPr lang="en-GB" sz="2000" dirty="0"/>
          </a:p>
          <a:p>
            <a:r>
              <a:rPr lang="en-GB" sz="2400" dirty="0"/>
              <a:t>Peaks can be diffuse covering several hundred kb without a clear centre</a:t>
            </a:r>
          </a:p>
          <a:p>
            <a:pPr lvl="1"/>
            <a:endParaRPr lang="en-GB" sz="2000" dirty="0"/>
          </a:p>
          <a:p>
            <a:r>
              <a:rPr lang="en-GB" sz="2400" dirty="0"/>
              <a:t>Causal polymorphisms have not always strongest association</a:t>
            </a:r>
          </a:p>
        </p:txBody>
      </p:sp>
      <p:grpSp>
        <p:nvGrpSpPr>
          <p:cNvPr id="17" name="Group 16"/>
          <p:cNvGrpSpPr/>
          <p:nvPr/>
        </p:nvGrpSpPr>
        <p:grpSpPr>
          <a:xfrm>
            <a:off x="314607" y="1500041"/>
            <a:ext cx="7115175" cy="1327867"/>
            <a:chOff x="1592207" y="1825625"/>
            <a:chExt cx="7115175" cy="1327867"/>
          </a:xfrm>
        </p:grpSpPr>
        <p:pic>
          <p:nvPicPr>
            <p:cNvPr id="18" name="Picture 17"/>
            <p:cNvPicPr>
              <a:picLocks noChangeAspect="1"/>
            </p:cNvPicPr>
            <p:nvPr/>
          </p:nvPicPr>
          <p:blipFill rotWithShape="1">
            <a:blip r:embed="rId5"/>
            <a:srcRect t="51322" b="28147"/>
            <a:stretch/>
          </p:blipFill>
          <p:spPr>
            <a:xfrm>
              <a:off x="1592207" y="1825625"/>
              <a:ext cx="7115175" cy="1327867"/>
            </a:xfrm>
            <a:prstGeom prst="rect">
              <a:avLst/>
            </a:prstGeom>
          </p:spPr>
        </p:pic>
        <p:sp>
          <p:nvSpPr>
            <p:cNvPr id="19" name="TextBox 18"/>
            <p:cNvSpPr txBox="1"/>
            <p:nvPr/>
          </p:nvSpPr>
          <p:spPr>
            <a:xfrm>
              <a:off x="2266121" y="1924216"/>
              <a:ext cx="1232453" cy="365760"/>
            </a:xfrm>
            <a:prstGeom prst="rect">
              <a:avLst/>
            </a:prstGeom>
            <a:noFill/>
          </p:spPr>
          <p:txBody>
            <a:bodyPr wrap="square" rtlCol="0">
              <a:spAutoFit/>
            </a:bodyPr>
            <a:lstStyle/>
            <a:p>
              <a:r>
                <a:rPr lang="en-GB" i="1" dirty="0"/>
                <a:t>AvrRpm1</a:t>
              </a:r>
            </a:p>
          </p:txBody>
        </p:sp>
      </p:grpSp>
    </p:spTree>
    <p:extLst>
      <p:ext uri="{BB962C8B-B14F-4D97-AF65-F5344CB8AC3E}">
        <p14:creationId xmlns:p14="http://schemas.microsoft.com/office/powerpoint/2010/main" val="317128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86673" y="1681163"/>
            <a:ext cx="9716756" cy="4445000"/>
          </a:xfrm>
        </p:spPr>
        <p:txBody>
          <a:bodyPr>
            <a:normAutofit/>
          </a:bodyPr>
          <a:lstStyle/>
          <a:p>
            <a:pPr marL="0" indent="0" algn="ctr">
              <a:buNone/>
            </a:pPr>
            <a:r>
              <a:rPr lang="en-GB" sz="4000" b="1" dirty="0"/>
              <a:t>From GWAS peaks to genes to molecular interactions…</a:t>
            </a:r>
          </a:p>
          <a:p>
            <a:pPr marL="0" indent="0" algn="ctr">
              <a:buNone/>
            </a:pPr>
            <a:endParaRPr lang="en-GB" sz="3200" b="1" dirty="0"/>
          </a:p>
          <a:p>
            <a:pPr marL="0" indent="0" algn="ctr">
              <a:buNone/>
            </a:pPr>
            <a:r>
              <a:rPr lang="en-GB" sz="3200" b="1" dirty="0">
                <a:solidFill>
                  <a:schemeClr val="bg2">
                    <a:lumMod val="50000"/>
                  </a:schemeClr>
                </a:solidFill>
              </a:rPr>
              <a:t>Which resources/databases would you use?</a:t>
            </a:r>
          </a:p>
          <a:p>
            <a:pPr marL="0" indent="0" algn="ctr">
              <a:buNone/>
            </a:pPr>
            <a:r>
              <a:rPr lang="en-GB" sz="3200" b="1" dirty="0">
                <a:solidFill>
                  <a:schemeClr val="bg2">
                    <a:lumMod val="50000"/>
                  </a:schemeClr>
                </a:solidFill>
              </a:rPr>
              <a:t>How long would it take?</a:t>
            </a:r>
          </a:p>
          <a:p>
            <a:pPr marL="0" indent="0" algn="ctr">
              <a:buNone/>
            </a:pPr>
            <a:endParaRPr lang="en-GB" sz="3200" b="1" dirty="0"/>
          </a:p>
          <a:p>
            <a:pPr marL="0" indent="0" algn="ctr">
              <a:buNone/>
            </a:pPr>
            <a:r>
              <a:rPr lang="en-GB" sz="3200" b="1" dirty="0">
                <a:solidFill>
                  <a:srgbClr val="00B050"/>
                </a:solidFill>
              </a:rPr>
              <a:t>Flowering time GWAS in Arabidopsis</a:t>
            </a:r>
          </a:p>
        </p:txBody>
      </p:sp>
    </p:spTree>
    <p:extLst>
      <p:ext uri="{BB962C8B-B14F-4D97-AF65-F5344CB8AC3E}">
        <p14:creationId xmlns:p14="http://schemas.microsoft.com/office/powerpoint/2010/main" val="1441822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
      <a:dk1>
        <a:srgbClr val="800000"/>
      </a:dk1>
      <a:lt1>
        <a:srgbClr val="FFFFFF"/>
      </a:lt1>
      <a:dk2>
        <a:srgbClr val="990000"/>
      </a:dk2>
      <a:lt2>
        <a:srgbClr val="FFFFFF"/>
      </a:lt2>
      <a:accent1>
        <a:srgbClr val="00CC99"/>
      </a:accent1>
      <a:accent2>
        <a:srgbClr val="3333CC"/>
      </a:accent2>
      <a:accent3>
        <a:srgbClr val="CAAAAA"/>
      </a:accent3>
      <a:accent4>
        <a:srgbClr val="DADADA"/>
      </a:accent4>
      <a:accent5>
        <a:srgbClr val="AAE2CA"/>
      </a:accent5>
      <a:accent6>
        <a:srgbClr val="2D2DB9"/>
      </a:accent6>
      <a:hlink>
        <a:srgbClr val="CCCCFF"/>
      </a:hlink>
      <a:folHlink>
        <a:srgbClr val="B2B2B2"/>
      </a:folHlink>
    </a:clrScheme>
    <a:fontScheme name="Office The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3399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QuillScript" pitchFamily="66" charset="0"/>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defRPr dirty="0">
            <a:latin typeface="Comic Sans MS" panose="030F0702030302020204" pitchFamily="66" charset="0"/>
          </a:defRPr>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19165</TotalTime>
  <Words>1569</Words>
  <Application>Microsoft Office PowerPoint</Application>
  <PresentationFormat>Widescreen</PresentationFormat>
  <Paragraphs>259</Paragraphs>
  <Slides>30</Slides>
  <Notes>11</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2</vt:i4>
      </vt:variant>
      <vt:variant>
        <vt:lpstr>Slide Titles</vt:lpstr>
      </vt:variant>
      <vt:variant>
        <vt:i4>30</vt:i4>
      </vt:variant>
    </vt:vector>
  </HeadingPairs>
  <TitlesOfParts>
    <vt:vector size="45" baseType="lpstr">
      <vt:lpstr>Arial</vt:lpstr>
      <vt:lpstr>Arial Black</vt:lpstr>
      <vt:lpstr>Calibri</vt:lpstr>
      <vt:lpstr>Calibri Light</vt:lpstr>
      <vt:lpstr>Comic Sans MS</vt:lpstr>
      <vt:lpstr>Courier New</vt:lpstr>
      <vt:lpstr>QuillScript</vt:lpstr>
      <vt:lpstr>Times New Roman</vt:lpstr>
      <vt:lpstr>Wingdings</vt:lpstr>
      <vt:lpstr>Office Theme</vt:lpstr>
      <vt:lpstr>3_Office Theme</vt:lpstr>
      <vt:lpstr>1_Office Theme</vt:lpstr>
      <vt:lpstr>2_Office Theme</vt:lpstr>
      <vt:lpstr>CorelDRAW</vt:lpstr>
      <vt:lpstr>Image</vt:lpstr>
      <vt:lpstr>PowerPoint Presentation</vt:lpstr>
      <vt:lpstr>Roadmap to Crop Improvement</vt:lpstr>
      <vt:lpstr>Learning objectives</vt:lpstr>
      <vt:lpstr>Overview</vt:lpstr>
      <vt:lpstr>Introduction</vt:lpstr>
      <vt:lpstr>From QTL to gene(s)</vt:lpstr>
      <vt:lpstr>PowerPoint Presentation</vt:lpstr>
      <vt:lpstr>From GWAS to genes to molecular interactions</vt:lpstr>
      <vt:lpstr>PowerPoint Presentation</vt:lpstr>
      <vt:lpstr>Methods</vt:lpstr>
      <vt:lpstr>Relevant biological information types</vt:lpstr>
      <vt:lpstr>Ondex – Data Integration Platform</vt:lpstr>
      <vt:lpstr>Building genome-scale knowledge networks</vt:lpstr>
      <vt:lpstr>Let’s start with some GWAS data…</vt:lpstr>
      <vt:lpstr>… transform into a network</vt:lpstr>
      <vt:lpstr>Biological interaction datasets</vt:lpstr>
      <vt:lpstr>PowerPoint Presentation</vt:lpstr>
      <vt:lpstr>How to search and interpret so much information?</vt:lpstr>
      <vt:lpstr>KnetMiner – Gene Discovery Platform</vt:lpstr>
      <vt:lpstr>Hands-on Training</vt:lpstr>
      <vt:lpstr>New Release of Wheat KnetMiner</vt:lpstr>
      <vt:lpstr>Connecting the dots in wheat data</vt:lpstr>
      <vt:lpstr>PowerPoint Presentation</vt:lpstr>
      <vt:lpstr>Differential Gene Expression Analysis</vt:lpstr>
      <vt:lpstr>Use cases for integrative data analysis</vt:lpstr>
      <vt:lpstr>Tutorial</vt:lpstr>
      <vt:lpstr>PowerPoint Presentation</vt:lpstr>
      <vt:lpstr>Future vision – Automatic summarization of networks</vt:lpstr>
      <vt:lpstr>Summary</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and Analytical Sciences</dc:title>
  <dc:creator>Chris Rawlings</dc:creator>
  <cp:lastModifiedBy>Keywan Hassani-Pak</cp:lastModifiedBy>
  <cp:revision>292</cp:revision>
  <dcterms:created xsi:type="dcterms:W3CDTF">2017-02-24T08:36:36Z</dcterms:created>
  <dcterms:modified xsi:type="dcterms:W3CDTF">2018-11-08T12:16:32Z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1152831992</vt:i4>
  </property>
  <property fmtid="{D5CDD505-2E9C-101B-9397-08002B2CF9AE}" pid="3" name="_NewReviewCycle">
    <vt:lpwstr/>
  </property>
  <property fmtid="{D5CDD505-2E9C-101B-9397-08002B2CF9AE}" pid="4" name="_EmailSubject">
    <vt:lpwstr>Re: new Rohamsted logo</vt:lpwstr>
  </property>
  <property fmtid="{D5CDD505-2E9C-101B-9397-08002B2CF9AE}" pid="5" name="_AuthorEmailDisplayName">
    <vt:lpwstr>Chris Rawlings</vt:lpwstr>
  </property>
</Properties>
</file>